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5"/>
  </p:notesMasterIdLst>
  <p:handoutMasterIdLst>
    <p:handoutMasterId r:id="rId46"/>
  </p:handoutMasterIdLst>
  <p:sldIdLst>
    <p:sldId id="320" r:id="rId2"/>
    <p:sldId id="277" r:id="rId3"/>
    <p:sldId id="309" r:id="rId4"/>
    <p:sldId id="301" r:id="rId5"/>
    <p:sldId id="335" r:id="rId6"/>
    <p:sldId id="330" r:id="rId7"/>
    <p:sldId id="327" r:id="rId8"/>
    <p:sldId id="342" r:id="rId9"/>
    <p:sldId id="343" r:id="rId10"/>
    <p:sldId id="314" r:id="rId11"/>
    <p:sldId id="331" r:id="rId12"/>
    <p:sldId id="332" r:id="rId13"/>
    <p:sldId id="318" r:id="rId14"/>
    <p:sldId id="344" r:id="rId15"/>
    <p:sldId id="345" r:id="rId16"/>
    <p:sldId id="341" r:id="rId17"/>
    <p:sldId id="316" r:id="rId18"/>
    <p:sldId id="307" r:id="rId19"/>
    <p:sldId id="308" r:id="rId20"/>
    <p:sldId id="357" r:id="rId21"/>
    <p:sldId id="358" r:id="rId22"/>
    <p:sldId id="359" r:id="rId23"/>
    <p:sldId id="310" r:id="rId24"/>
    <p:sldId id="302" r:id="rId25"/>
    <p:sldId id="334" r:id="rId26"/>
    <p:sldId id="355" r:id="rId27"/>
    <p:sldId id="337" r:id="rId28"/>
    <p:sldId id="329" r:id="rId29"/>
    <p:sldId id="336" r:id="rId30"/>
    <p:sldId id="346" r:id="rId31"/>
    <p:sldId id="347" r:id="rId32"/>
    <p:sldId id="300" r:id="rId33"/>
    <p:sldId id="354" r:id="rId34"/>
    <p:sldId id="340" r:id="rId35"/>
    <p:sldId id="348" r:id="rId36"/>
    <p:sldId id="360" r:id="rId37"/>
    <p:sldId id="282" r:id="rId38"/>
    <p:sldId id="312" r:id="rId39"/>
    <p:sldId id="349" r:id="rId40"/>
    <p:sldId id="350" r:id="rId41"/>
    <p:sldId id="361" r:id="rId42"/>
    <p:sldId id="298" r:id="rId43"/>
    <p:sldId id="362"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lando Bär / Leiter Sport ProBasket" initials="OB/LSP" lastIdx="1" clrIdx="0">
    <p:extLst>
      <p:ext uri="{19B8F6BF-5375-455C-9EA6-DF929625EA0E}">
        <p15:presenceInfo xmlns:p15="http://schemas.microsoft.com/office/powerpoint/2012/main" userId="Orlando Bär / Leiter Sport ProBask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4" autoAdjust="0"/>
    <p:restoredTop sz="94621" autoAdjust="0"/>
  </p:normalViewPr>
  <p:slideViewPr>
    <p:cSldViewPr>
      <p:cViewPr varScale="1">
        <p:scale>
          <a:sx n="99" d="100"/>
          <a:sy n="99" d="100"/>
        </p:scale>
        <p:origin x="96"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27T22:00:57.417"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EE6238-389F-4A45-BFCD-C130DE00ED26}" type="doc">
      <dgm:prSet loTypeId="urn:microsoft.com/office/officeart/2005/8/layout/radial1" loCatId="cycle" qsTypeId="urn:microsoft.com/office/officeart/2005/8/quickstyle/simple5" qsCatId="simple" csTypeId="urn:microsoft.com/office/officeart/2005/8/colors/accent0_3" csCatId="mainScheme" phldr="1"/>
      <dgm:spPr/>
      <dgm:t>
        <a:bodyPr/>
        <a:lstStyle/>
        <a:p>
          <a:endParaRPr lang="de-CH"/>
        </a:p>
      </dgm:t>
    </dgm:pt>
    <dgm:pt modelId="{4839CCA7-6BF9-4B50-AAC5-B617E8C4882E}">
      <dgm:prSet phldrT="[Text]"/>
      <dgm:spPr/>
      <dgm:t>
        <a:bodyPr/>
        <a:lstStyle/>
        <a:p>
          <a:pPr marL="0" lvl="0" indent="0" defTabSz="711200">
            <a:spcBef>
              <a:spcPct val="0"/>
            </a:spcBef>
            <a:spcAft>
              <a:spcPct val="35000"/>
            </a:spcAft>
            <a:buNone/>
          </a:pPr>
          <a:r>
            <a:rPr lang="de-CH" b="1" kern="1200">
              <a:latin typeface="Calibri"/>
              <a:ea typeface="+mn-ea"/>
              <a:cs typeface="+mn-cs"/>
            </a:rPr>
            <a:t>SCB Stützpunkt</a:t>
          </a:r>
        </a:p>
      </dgm:t>
    </dgm:pt>
    <dgm:pt modelId="{C3A44584-A5D5-46E6-823D-016AFAE57D8A}" type="parTrans" cxnId="{9A6A492B-1C5B-4657-AA76-46A4B04A95B1}">
      <dgm:prSet/>
      <dgm:spPr/>
      <dgm:t>
        <a:bodyPr/>
        <a:lstStyle/>
        <a:p>
          <a:endParaRPr lang="de-CH"/>
        </a:p>
      </dgm:t>
    </dgm:pt>
    <dgm:pt modelId="{D5722866-AB03-4A87-ACD6-4557A079D015}" type="sibTrans" cxnId="{9A6A492B-1C5B-4657-AA76-46A4B04A95B1}">
      <dgm:prSet/>
      <dgm:spPr/>
      <dgm:t>
        <a:bodyPr/>
        <a:lstStyle/>
        <a:p>
          <a:endParaRPr lang="de-CH"/>
        </a:p>
      </dgm:t>
    </dgm:pt>
    <dgm:pt modelId="{A4FCDA43-DD1C-4B32-A2AB-7FFB9901617C}">
      <dgm:prSet phldrT="[Text]"/>
      <dgm:spPr/>
      <dgm:t>
        <a:bodyPr/>
        <a:lstStyle/>
        <a:p>
          <a:r>
            <a:rPr lang="de-CH" b="1" dirty="0"/>
            <a:t>TV</a:t>
          </a:r>
          <a:br>
            <a:rPr lang="de-CH" b="1" dirty="0"/>
          </a:br>
          <a:r>
            <a:rPr lang="de-CH" b="1" dirty="0" err="1"/>
            <a:t>Reussbühl</a:t>
          </a:r>
          <a:endParaRPr lang="de-CH" b="1" dirty="0"/>
        </a:p>
        <a:p>
          <a:r>
            <a:rPr lang="de-CH" b="1" dirty="0"/>
            <a:t>Basket</a:t>
          </a:r>
        </a:p>
      </dgm:t>
    </dgm:pt>
    <dgm:pt modelId="{70D6A3D5-4732-4084-AABB-EE4063CF7256}" type="parTrans" cxnId="{4CEFBF3A-5D7F-4EAA-82D2-852EFFE87883}">
      <dgm:prSet/>
      <dgm:spPr/>
      <dgm:t>
        <a:bodyPr/>
        <a:lstStyle/>
        <a:p>
          <a:endParaRPr lang="de-CH" dirty="0"/>
        </a:p>
      </dgm:t>
    </dgm:pt>
    <dgm:pt modelId="{D209DE6C-B9B4-4532-8852-FE081A969016}" type="sibTrans" cxnId="{4CEFBF3A-5D7F-4EAA-82D2-852EFFE87883}">
      <dgm:prSet/>
      <dgm:spPr/>
      <dgm:t>
        <a:bodyPr/>
        <a:lstStyle/>
        <a:p>
          <a:endParaRPr lang="de-CH"/>
        </a:p>
      </dgm:t>
    </dgm:pt>
    <dgm:pt modelId="{351A5C00-4895-4C0A-A426-A5D245C7EC2B}">
      <dgm:prSet phldrT="[Text]"/>
      <dgm:spPr/>
      <dgm:t>
        <a:bodyPr/>
        <a:lstStyle/>
        <a:p>
          <a:pPr marL="0" lvl="0" indent="0" defTabSz="711200">
            <a:spcBef>
              <a:spcPct val="0"/>
            </a:spcBef>
            <a:spcAft>
              <a:spcPct val="35000"/>
            </a:spcAft>
            <a:buNone/>
          </a:pPr>
          <a:r>
            <a:rPr lang="de-CH" b="1" kern="1200">
              <a:latin typeface="Calibri"/>
              <a:ea typeface="+mn-ea"/>
              <a:cs typeface="+mn-cs"/>
            </a:rPr>
            <a:t>BC </a:t>
          </a:r>
        </a:p>
        <a:p>
          <a:pPr marL="0" lvl="0" indent="0" defTabSz="711200">
            <a:spcBef>
              <a:spcPct val="0"/>
            </a:spcBef>
            <a:spcAft>
              <a:spcPct val="35000"/>
            </a:spcAft>
            <a:buNone/>
          </a:pPr>
          <a:r>
            <a:rPr lang="de-CH" b="1" kern="1200">
              <a:latin typeface="Calibri"/>
              <a:ea typeface="+mn-ea"/>
              <a:cs typeface="+mn-cs"/>
            </a:rPr>
            <a:t>Sarnen</a:t>
          </a:r>
        </a:p>
      </dgm:t>
    </dgm:pt>
    <dgm:pt modelId="{23E588B7-363A-4240-A508-EDC3DA44A5E8}" type="parTrans" cxnId="{A594F1B4-8A7C-4F04-ABC8-FBA382F8C106}">
      <dgm:prSet/>
      <dgm:spPr/>
      <dgm:t>
        <a:bodyPr/>
        <a:lstStyle/>
        <a:p>
          <a:endParaRPr lang="de-CH" dirty="0"/>
        </a:p>
      </dgm:t>
    </dgm:pt>
    <dgm:pt modelId="{BE96AB27-878C-452F-9AEC-F95ED31F2815}" type="sibTrans" cxnId="{A594F1B4-8A7C-4F04-ABC8-FBA382F8C106}">
      <dgm:prSet/>
      <dgm:spPr/>
      <dgm:t>
        <a:bodyPr/>
        <a:lstStyle/>
        <a:p>
          <a:endParaRPr lang="de-CH"/>
        </a:p>
      </dgm:t>
    </dgm:pt>
    <dgm:pt modelId="{007D5AD1-F037-4D8D-BCDC-8423AD87B082}">
      <dgm:prSet phldrT="[Text]"/>
      <dgm:spPr/>
      <dgm:t>
        <a:bodyPr/>
        <a:lstStyle/>
        <a:p>
          <a:r>
            <a:rPr lang="de-CH" b="1" dirty="0"/>
            <a:t>Emmen Basket</a:t>
          </a:r>
        </a:p>
      </dgm:t>
    </dgm:pt>
    <dgm:pt modelId="{1AB1F42C-BF1C-422E-9A40-24765C3FCCDB}" type="parTrans" cxnId="{DA340270-3F13-4D54-9248-7558BCDF1BFC}">
      <dgm:prSet/>
      <dgm:spPr/>
      <dgm:t>
        <a:bodyPr/>
        <a:lstStyle/>
        <a:p>
          <a:endParaRPr lang="de-CH" dirty="0"/>
        </a:p>
      </dgm:t>
    </dgm:pt>
    <dgm:pt modelId="{13EFE23E-5276-4799-BE82-112BBF253C98}" type="sibTrans" cxnId="{DA340270-3F13-4D54-9248-7558BCDF1BFC}">
      <dgm:prSet/>
      <dgm:spPr/>
      <dgm:t>
        <a:bodyPr/>
        <a:lstStyle/>
        <a:p>
          <a:endParaRPr lang="de-CH"/>
        </a:p>
      </dgm:t>
    </dgm:pt>
    <dgm:pt modelId="{A6EC11BA-B71E-473D-9BFA-F9699A73FC6D}">
      <dgm:prSet phldrT="[Text]"/>
      <dgm:spPr/>
      <dgm:t>
        <a:bodyPr/>
        <a:lstStyle/>
        <a:p>
          <a:r>
            <a:rPr lang="de-CH" b="1" dirty="0"/>
            <a:t>BS Kriens </a:t>
          </a:r>
        </a:p>
      </dgm:t>
    </dgm:pt>
    <dgm:pt modelId="{5C9B7D1E-5E82-4B44-BB5F-A517028FB7FA}" type="parTrans" cxnId="{15D75D6D-E87A-4817-9545-C2E392F13651}">
      <dgm:prSet/>
      <dgm:spPr/>
      <dgm:t>
        <a:bodyPr/>
        <a:lstStyle/>
        <a:p>
          <a:endParaRPr lang="de-CH" dirty="0"/>
        </a:p>
      </dgm:t>
    </dgm:pt>
    <dgm:pt modelId="{A6BAEF7D-F250-4EC5-B5E9-44B519540D33}" type="sibTrans" cxnId="{15D75D6D-E87A-4817-9545-C2E392F13651}">
      <dgm:prSet/>
      <dgm:spPr/>
      <dgm:t>
        <a:bodyPr/>
        <a:lstStyle/>
        <a:p>
          <a:endParaRPr lang="de-CH"/>
        </a:p>
      </dgm:t>
    </dgm:pt>
    <dgm:pt modelId="{47A5D084-8889-4F9A-BB57-27551921B93A}">
      <dgm:prSet/>
      <dgm:spPr/>
      <dgm:t>
        <a:bodyPr/>
        <a:lstStyle/>
        <a:p>
          <a:pPr marL="0" lvl="0" indent="0" defTabSz="711200">
            <a:spcBef>
              <a:spcPct val="0"/>
            </a:spcBef>
            <a:spcAft>
              <a:spcPct val="35000"/>
            </a:spcAft>
            <a:buNone/>
          </a:pPr>
          <a:r>
            <a:rPr lang="de-CH" b="1" kern="1200">
              <a:latin typeface="Calibri"/>
              <a:ea typeface="+mn-ea"/>
              <a:cs typeface="+mn-cs"/>
            </a:rPr>
            <a:t>BC Buchrain-Ebikon</a:t>
          </a:r>
        </a:p>
      </dgm:t>
    </dgm:pt>
    <dgm:pt modelId="{BD533F3C-9CBD-4530-B331-912D9F7371C1}" type="parTrans" cxnId="{6BCBA97D-F558-4186-9C5A-780FDEE06234}">
      <dgm:prSet/>
      <dgm:spPr/>
      <dgm:t>
        <a:bodyPr/>
        <a:lstStyle/>
        <a:p>
          <a:endParaRPr lang="de-CH" dirty="0"/>
        </a:p>
      </dgm:t>
    </dgm:pt>
    <dgm:pt modelId="{69664B8E-4E02-4C01-BC2D-FA84A82FDA62}" type="sibTrans" cxnId="{6BCBA97D-F558-4186-9C5A-780FDEE06234}">
      <dgm:prSet/>
      <dgm:spPr/>
      <dgm:t>
        <a:bodyPr/>
        <a:lstStyle/>
        <a:p>
          <a:endParaRPr lang="de-CH"/>
        </a:p>
      </dgm:t>
    </dgm:pt>
    <dgm:pt modelId="{C0594340-D316-4E8B-AF65-DB3149444335}">
      <dgm:prSet/>
      <dgm:spPr/>
      <dgm:t>
        <a:bodyPr/>
        <a:lstStyle/>
        <a:p>
          <a:pPr marL="0" lvl="0" indent="0" defTabSz="711200">
            <a:spcBef>
              <a:spcPct val="0"/>
            </a:spcBef>
            <a:spcAft>
              <a:spcPct val="35000"/>
            </a:spcAft>
            <a:buNone/>
          </a:pPr>
          <a:r>
            <a:rPr lang="de-CH" b="1" kern="1200">
              <a:latin typeface="Calibri"/>
              <a:ea typeface="+mn-ea"/>
              <a:cs typeface="+mn-cs"/>
            </a:rPr>
            <a:t>STV Luzern</a:t>
          </a:r>
        </a:p>
        <a:p>
          <a:pPr marL="0" lvl="0" indent="0" defTabSz="711200">
            <a:spcBef>
              <a:spcPct val="0"/>
            </a:spcBef>
            <a:spcAft>
              <a:spcPct val="35000"/>
            </a:spcAft>
            <a:buNone/>
          </a:pPr>
          <a:r>
            <a:rPr lang="de-CH" b="1" kern="1200">
              <a:latin typeface="Calibri"/>
              <a:ea typeface="+mn-ea"/>
              <a:cs typeface="+mn-cs"/>
            </a:rPr>
            <a:t>Basket</a:t>
          </a:r>
        </a:p>
      </dgm:t>
    </dgm:pt>
    <dgm:pt modelId="{63A7BF22-FF41-430C-9DC0-2B4F3260B4DF}" type="parTrans" cxnId="{A47849D9-356C-4A9C-AC69-CBC101794770}">
      <dgm:prSet/>
      <dgm:spPr/>
      <dgm:t>
        <a:bodyPr/>
        <a:lstStyle/>
        <a:p>
          <a:endParaRPr lang="de-CH" dirty="0"/>
        </a:p>
      </dgm:t>
    </dgm:pt>
    <dgm:pt modelId="{70FC79D0-14ED-4FA4-B444-42C4AEA433D6}" type="sibTrans" cxnId="{A47849D9-356C-4A9C-AC69-CBC101794770}">
      <dgm:prSet/>
      <dgm:spPr/>
      <dgm:t>
        <a:bodyPr/>
        <a:lstStyle/>
        <a:p>
          <a:endParaRPr lang="de-CH"/>
        </a:p>
      </dgm:t>
    </dgm:pt>
    <dgm:pt modelId="{B2D46C93-055C-4D9E-8246-0AF99F14B7BD}">
      <dgm:prSet/>
      <dgm:spPr/>
      <dgm:t>
        <a:bodyPr/>
        <a:lstStyle/>
        <a:p>
          <a:pPr marL="0" lvl="0" indent="0" defTabSz="711200">
            <a:spcBef>
              <a:spcPct val="0"/>
            </a:spcBef>
            <a:spcAft>
              <a:spcPct val="35000"/>
            </a:spcAft>
            <a:buNone/>
          </a:pPr>
          <a:r>
            <a:rPr lang="de-CH" b="1" kern="1200">
              <a:latin typeface="Calibri"/>
              <a:ea typeface="+mn-ea"/>
              <a:cs typeface="+mn-cs"/>
            </a:rPr>
            <a:t>LK Zug</a:t>
          </a:r>
        </a:p>
        <a:p>
          <a:pPr marL="0" lvl="0" indent="0" defTabSz="711200">
            <a:spcBef>
              <a:spcPct val="0"/>
            </a:spcBef>
            <a:spcAft>
              <a:spcPct val="35000"/>
            </a:spcAft>
            <a:buNone/>
          </a:pPr>
          <a:r>
            <a:rPr lang="de-CH" b="1" kern="1200">
              <a:latin typeface="Calibri"/>
              <a:ea typeface="+mn-ea"/>
              <a:cs typeface="+mn-cs"/>
            </a:rPr>
            <a:t>Basket</a:t>
          </a:r>
        </a:p>
      </dgm:t>
    </dgm:pt>
    <dgm:pt modelId="{F02D9B32-5431-48B1-BA1C-3DF9C6384744}" type="parTrans" cxnId="{4F9EFDD9-C765-4AFC-934A-84075A89A1DE}">
      <dgm:prSet/>
      <dgm:spPr/>
      <dgm:t>
        <a:bodyPr/>
        <a:lstStyle/>
        <a:p>
          <a:endParaRPr lang="de-CH" dirty="0"/>
        </a:p>
      </dgm:t>
    </dgm:pt>
    <dgm:pt modelId="{62E2B147-3F07-4048-9A9D-08DB87D1E22E}" type="sibTrans" cxnId="{4F9EFDD9-C765-4AFC-934A-84075A89A1DE}">
      <dgm:prSet/>
      <dgm:spPr/>
      <dgm:t>
        <a:bodyPr/>
        <a:lstStyle/>
        <a:p>
          <a:endParaRPr lang="de-CH"/>
        </a:p>
      </dgm:t>
    </dgm:pt>
    <dgm:pt modelId="{7508D7D0-9E67-460B-A89B-3D94BA6861F3}">
      <dgm:prSet/>
      <dgm:spPr/>
      <dgm:t>
        <a:bodyPr/>
        <a:lstStyle/>
        <a:p>
          <a:pPr marL="0" lvl="0" indent="0" defTabSz="711200">
            <a:spcBef>
              <a:spcPct val="0"/>
            </a:spcBef>
            <a:spcAft>
              <a:spcPct val="35000"/>
            </a:spcAft>
            <a:buNone/>
          </a:pPr>
          <a:r>
            <a:rPr lang="de-CH" b="1" kern="1200">
              <a:latin typeface="Calibri"/>
              <a:ea typeface="+mn-ea"/>
              <a:cs typeface="+mn-cs"/>
            </a:rPr>
            <a:t>BC Arth Goldau</a:t>
          </a:r>
        </a:p>
      </dgm:t>
    </dgm:pt>
    <dgm:pt modelId="{F7B500C0-6BCF-4EB8-80A9-D86AE266712E}" type="parTrans" cxnId="{E4C9428C-F735-49A0-8423-257339247412}">
      <dgm:prSet/>
      <dgm:spPr/>
      <dgm:t>
        <a:bodyPr/>
        <a:lstStyle/>
        <a:p>
          <a:endParaRPr lang="de-CH" dirty="0"/>
        </a:p>
      </dgm:t>
    </dgm:pt>
    <dgm:pt modelId="{100C131D-6D24-47ED-9C64-FE204ACC6E48}" type="sibTrans" cxnId="{E4C9428C-F735-49A0-8423-257339247412}">
      <dgm:prSet/>
      <dgm:spPr/>
      <dgm:t>
        <a:bodyPr/>
        <a:lstStyle/>
        <a:p>
          <a:endParaRPr lang="de-CH"/>
        </a:p>
      </dgm:t>
    </dgm:pt>
    <dgm:pt modelId="{B64C0927-7950-4DE9-B1ED-E0EB75224495}" type="pres">
      <dgm:prSet presAssocID="{23EE6238-389F-4A45-BFCD-C130DE00ED26}" presName="cycle" presStyleCnt="0">
        <dgm:presLayoutVars>
          <dgm:chMax val="1"/>
          <dgm:dir/>
          <dgm:animLvl val="ctr"/>
          <dgm:resizeHandles val="exact"/>
        </dgm:presLayoutVars>
      </dgm:prSet>
      <dgm:spPr/>
    </dgm:pt>
    <dgm:pt modelId="{6C974390-6918-4DF6-9589-3ED95F864697}" type="pres">
      <dgm:prSet presAssocID="{4839CCA7-6BF9-4B50-AAC5-B617E8C4882E}" presName="centerShape" presStyleLbl="node0" presStyleIdx="0" presStyleCnt="1"/>
      <dgm:spPr/>
    </dgm:pt>
    <dgm:pt modelId="{815CD1D8-43C7-4955-AACA-4DA6BCC77B1C}" type="pres">
      <dgm:prSet presAssocID="{70D6A3D5-4732-4084-AABB-EE4063CF7256}" presName="Name9" presStyleLbl="parChTrans1D2" presStyleIdx="0" presStyleCnt="8"/>
      <dgm:spPr/>
    </dgm:pt>
    <dgm:pt modelId="{C2ED1195-4110-4AB3-B353-EA6EBE9B6DBA}" type="pres">
      <dgm:prSet presAssocID="{70D6A3D5-4732-4084-AABB-EE4063CF7256}" presName="connTx" presStyleLbl="parChTrans1D2" presStyleIdx="0" presStyleCnt="8"/>
      <dgm:spPr/>
    </dgm:pt>
    <dgm:pt modelId="{0DDDA53E-55E4-4170-8F6F-D8EB0C9EA89A}" type="pres">
      <dgm:prSet presAssocID="{A4FCDA43-DD1C-4B32-A2AB-7FFB9901617C}" presName="node" presStyleLbl="node1" presStyleIdx="0" presStyleCnt="8">
        <dgm:presLayoutVars>
          <dgm:bulletEnabled val="1"/>
        </dgm:presLayoutVars>
      </dgm:prSet>
      <dgm:spPr/>
    </dgm:pt>
    <dgm:pt modelId="{AD67B94D-5C32-4A03-AAD4-841BFD6FE92D}" type="pres">
      <dgm:prSet presAssocID="{63A7BF22-FF41-430C-9DC0-2B4F3260B4DF}" presName="Name9" presStyleLbl="parChTrans1D2" presStyleIdx="1" presStyleCnt="8"/>
      <dgm:spPr/>
    </dgm:pt>
    <dgm:pt modelId="{6E94D908-52BA-4428-A96E-A4CCD8EFD539}" type="pres">
      <dgm:prSet presAssocID="{63A7BF22-FF41-430C-9DC0-2B4F3260B4DF}" presName="connTx" presStyleLbl="parChTrans1D2" presStyleIdx="1" presStyleCnt="8"/>
      <dgm:spPr/>
    </dgm:pt>
    <dgm:pt modelId="{B230746C-C28B-4DD2-A0F9-62B5436D62D9}" type="pres">
      <dgm:prSet presAssocID="{C0594340-D316-4E8B-AF65-DB3149444335}" presName="node" presStyleLbl="node1" presStyleIdx="1" presStyleCnt="8">
        <dgm:presLayoutVars>
          <dgm:bulletEnabled val="1"/>
        </dgm:presLayoutVars>
      </dgm:prSet>
      <dgm:spPr/>
    </dgm:pt>
    <dgm:pt modelId="{2870561E-2992-4EA8-B6A0-6D4AF20449A1}" type="pres">
      <dgm:prSet presAssocID="{F02D9B32-5431-48B1-BA1C-3DF9C6384744}" presName="Name9" presStyleLbl="parChTrans1D2" presStyleIdx="2" presStyleCnt="8"/>
      <dgm:spPr/>
    </dgm:pt>
    <dgm:pt modelId="{28EBBAD9-9A7C-41E3-900F-0E46A46089A9}" type="pres">
      <dgm:prSet presAssocID="{F02D9B32-5431-48B1-BA1C-3DF9C6384744}" presName="connTx" presStyleLbl="parChTrans1D2" presStyleIdx="2" presStyleCnt="8"/>
      <dgm:spPr/>
    </dgm:pt>
    <dgm:pt modelId="{FB401103-6FD1-4788-8349-89CA5E7CFF00}" type="pres">
      <dgm:prSet presAssocID="{B2D46C93-055C-4D9E-8246-0AF99F14B7BD}" presName="node" presStyleLbl="node1" presStyleIdx="2" presStyleCnt="8">
        <dgm:presLayoutVars>
          <dgm:bulletEnabled val="1"/>
        </dgm:presLayoutVars>
      </dgm:prSet>
      <dgm:spPr/>
    </dgm:pt>
    <dgm:pt modelId="{060268FA-25C0-4174-9602-38B958A155A4}" type="pres">
      <dgm:prSet presAssocID="{F7B500C0-6BCF-4EB8-80A9-D86AE266712E}" presName="Name9" presStyleLbl="parChTrans1D2" presStyleIdx="3" presStyleCnt="8"/>
      <dgm:spPr/>
    </dgm:pt>
    <dgm:pt modelId="{7F439CA9-C869-4D44-8E48-597AE7A27365}" type="pres">
      <dgm:prSet presAssocID="{F7B500C0-6BCF-4EB8-80A9-D86AE266712E}" presName="connTx" presStyleLbl="parChTrans1D2" presStyleIdx="3" presStyleCnt="8"/>
      <dgm:spPr/>
    </dgm:pt>
    <dgm:pt modelId="{7630DE4C-A651-43F7-BB05-EDF6A09A851D}" type="pres">
      <dgm:prSet presAssocID="{7508D7D0-9E67-460B-A89B-3D94BA6861F3}" presName="node" presStyleLbl="node1" presStyleIdx="3" presStyleCnt="8">
        <dgm:presLayoutVars>
          <dgm:bulletEnabled val="1"/>
        </dgm:presLayoutVars>
      </dgm:prSet>
      <dgm:spPr/>
    </dgm:pt>
    <dgm:pt modelId="{C5FE173D-4CC9-4D67-A84D-E3760963BBCD}" type="pres">
      <dgm:prSet presAssocID="{23E588B7-363A-4240-A508-EDC3DA44A5E8}" presName="Name9" presStyleLbl="parChTrans1D2" presStyleIdx="4" presStyleCnt="8"/>
      <dgm:spPr/>
    </dgm:pt>
    <dgm:pt modelId="{F122F020-3E27-4210-B868-E9F791F1593E}" type="pres">
      <dgm:prSet presAssocID="{23E588B7-363A-4240-A508-EDC3DA44A5E8}" presName="connTx" presStyleLbl="parChTrans1D2" presStyleIdx="4" presStyleCnt="8"/>
      <dgm:spPr/>
    </dgm:pt>
    <dgm:pt modelId="{96D84304-571B-4851-BFB2-7E1437DB0695}" type="pres">
      <dgm:prSet presAssocID="{351A5C00-4895-4C0A-A426-A5D245C7EC2B}" presName="node" presStyleLbl="node1" presStyleIdx="4" presStyleCnt="8">
        <dgm:presLayoutVars>
          <dgm:bulletEnabled val="1"/>
        </dgm:presLayoutVars>
      </dgm:prSet>
      <dgm:spPr/>
    </dgm:pt>
    <dgm:pt modelId="{68485EB3-208B-4B81-BA56-CFB7F4408648}" type="pres">
      <dgm:prSet presAssocID="{BD533F3C-9CBD-4530-B331-912D9F7371C1}" presName="Name9" presStyleLbl="parChTrans1D2" presStyleIdx="5" presStyleCnt="8"/>
      <dgm:spPr/>
    </dgm:pt>
    <dgm:pt modelId="{650FADD1-E016-4E40-AE34-B5A7C70591EE}" type="pres">
      <dgm:prSet presAssocID="{BD533F3C-9CBD-4530-B331-912D9F7371C1}" presName="connTx" presStyleLbl="parChTrans1D2" presStyleIdx="5" presStyleCnt="8"/>
      <dgm:spPr/>
    </dgm:pt>
    <dgm:pt modelId="{D092DACF-F968-4403-BB03-EFCDC2D25BD2}" type="pres">
      <dgm:prSet presAssocID="{47A5D084-8889-4F9A-BB57-27551921B93A}" presName="node" presStyleLbl="node1" presStyleIdx="5" presStyleCnt="8">
        <dgm:presLayoutVars>
          <dgm:bulletEnabled val="1"/>
        </dgm:presLayoutVars>
      </dgm:prSet>
      <dgm:spPr/>
    </dgm:pt>
    <dgm:pt modelId="{7C55F522-808B-4452-8D0B-6EB94D1F6BCD}" type="pres">
      <dgm:prSet presAssocID="{1AB1F42C-BF1C-422E-9A40-24765C3FCCDB}" presName="Name9" presStyleLbl="parChTrans1D2" presStyleIdx="6" presStyleCnt="8"/>
      <dgm:spPr/>
    </dgm:pt>
    <dgm:pt modelId="{846E7AC1-16DD-4176-AF42-E06B5FC997DC}" type="pres">
      <dgm:prSet presAssocID="{1AB1F42C-BF1C-422E-9A40-24765C3FCCDB}" presName="connTx" presStyleLbl="parChTrans1D2" presStyleIdx="6" presStyleCnt="8"/>
      <dgm:spPr/>
    </dgm:pt>
    <dgm:pt modelId="{0A8B261A-B220-4DCF-B94E-F1D47AF60A44}" type="pres">
      <dgm:prSet presAssocID="{007D5AD1-F037-4D8D-BCDC-8423AD87B082}" presName="node" presStyleLbl="node1" presStyleIdx="6" presStyleCnt="8">
        <dgm:presLayoutVars>
          <dgm:bulletEnabled val="1"/>
        </dgm:presLayoutVars>
      </dgm:prSet>
      <dgm:spPr/>
    </dgm:pt>
    <dgm:pt modelId="{37CAFC55-ADEC-4B0D-B855-0D517747FA71}" type="pres">
      <dgm:prSet presAssocID="{5C9B7D1E-5E82-4B44-BB5F-A517028FB7FA}" presName="Name9" presStyleLbl="parChTrans1D2" presStyleIdx="7" presStyleCnt="8"/>
      <dgm:spPr/>
    </dgm:pt>
    <dgm:pt modelId="{C41FCF9A-4410-479F-B297-0FAA2745D483}" type="pres">
      <dgm:prSet presAssocID="{5C9B7D1E-5E82-4B44-BB5F-A517028FB7FA}" presName="connTx" presStyleLbl="parChTrans1D2" presStyleIdx="7" presStyleCnt="8"/>
      <dgm:spPr/>
    </dgm:pt>
    <dgm:pt modelId="{673FA3ED-00F7-49DD-8224-27925EB3E0A5}" type="pres">
      <dgm:prSet presAssocID="{A6EC11BA-B71E-473D-9BFA-F9699A73FC6D}" presName="node" presStyleLbl="node1" presStyleIdx="7" presStyleCnt="8">
        <dgm:presLayoutVars>
          <dgm:bulletEnabled val="1"/>
        </dgm:presLayoutVars>
      </dgm:prSet>
      <dgm:spPr/>
    </dgm:pt>
  </dgm:ptLst>
  <dgm:cxnLst>
    <dgm:cxn modelId="{8C89DC07-E4E5-4305-B8FA-182895A37F0A}" type="presOf" srcId="{63A7BF22-FF41-430C-9DC0-2B4F3260B4DF}" destId="{AD67B94D-5C32-4A03-AAD4-841BFD6FE92D}" srcOrd="0" destOrd="0" presId="urn:microsoft.com/office/officeart/2005/8/layout/radial1"/>
    <dgm:cxn modelId="{396E1E0C-3D27-4645-9B90-A743FC76AFE4}" type="presOf" srcId="{70D6A3D5-4732-4084-AABB-EE4063CF7256}" destId="{815CD1D8-43C7-4955-AACA-4DA6BCC77B1C}" srcOrd="0" destOrd="0" presId="urn:microsoft.com/office/officeart/2005/8/layout/radial1"/>
    <dgm:cxn modelId="{D9BD161A-CC5B-46AA-86F0-85374CD2AA0E}" type="presOf" srcId="{F7B500C0-6BCF-4EB8-80A9-D86AE266712E}" destId="{060268FA-25C0-4174-9602-38B958A155A4}" srcOrd="0" destOrd="0" presId="urn:microsoft.com/office/officeart/2005/8/layout/radial1"/>
    <dgm:cxn modelId="{1E2B5A27-6BF1-4C5A-BE19-68527C032C0E}" type="presOf" srcId="{47A5D084-8889-4F9A-BB57-27551921B93A}" destId="{D092DACF-F968-4403-BB03-EFCDC2D25BD2}" srcOrd="0" destOrd="0" presId="urn:microsoft.com/office/officeart/2005/8/layout/radial1"/>
    <dgm:cxn modelId="{9A6A492B-1C5B-4657-AA76-46A4B04A95B1}" srcId="{23EE6238-389F-4A45-BFCD-C130DE00ED26}" destId="{4839CCA7-6BF9-4B50-AAC5-B617E8C4882E}" srcOrd="0" destOrd="0" parTransId="{C3A44584-A5D5-46E6-823D-016AFAE57D8A}" sibTransId="{D5722866-AB03-4A87-ACD6-4557A079D015}"/>
    <dgm:cxn modelId="{4CEFBF3A-5D7F-4EAA-82D2-852EFFE87883}" srcId="{4839CCA7-6BF9-4B50-AAC5-B617E8C4882E}" destId="{A4FCDA43-DD1C-4B32-A2AB-7FFB9901617C}" srcOrd="0" destOrd="0" parTransId="{70D6A3D5-4732-4084-AABB-EE4063CF7256}" sibTransId="{D209DE6C-B9B4-4532-8852-FE081A969016}"/>
    <dgm:cxn modelId="{C7A7913E-23BB-4DB0-AF42-840378CA6333}" type="presOf" srcId="{C0594340-D316-4E8B-AF65-DB3149444335}" destId="{B230746C-C28B-4DD2-A0F9-62B5436D62D9}" srcOrd="0" destOrd="0" presId="urn:microsoft.com/office/officeart/2005/8/layout/radial1"/>
    <dgm:cxn modelId="{D9E10660-75EA-4DDB-85B8-73756A68B95B}" type="presOf" srcId="{A4FCDA43-DD1C-4B32-A2AB-7FFB9901617C}" destId="{0DDDA53E-55E4-4170-8F6F-D8EB0C9EA89A}" srcOrd="0" destOrd="0" presId="urn:microsoft.com/office/officeart/2005/8/layout/radial1"/>
    <dgm:cxn modelId="{72CF1242-1A48-4E64-8507-38C3DCFA168E}" type="presOf" srcId="{63A7BF22-FF41-430C-9DC0-2B4F3260B4DF}" destId="{6E94D908-52BA-4428-A96E-A4CCD8EFD539}" srcOrd="1" destOrd="0" presId="urn:microsoft.com/office/officeart/2005/8/layout/radial1"/>
    <dgm:cxn modelId="{8DEE1E66-8833-4368-BD2E-8D82EDE17603}" type="presOf" srcId="{BD533F3C-9CBD-4530-B331-912D9F7371C1}" destId="{68485EB3-208B-4B81-BA56-CFB7F4408648}" srcOrd="0" destOrd="0" presId="urn:microsoft.com/office/officeart/2005/8/layout/radial1"/>
    <dgm:cxn modelId="{F954AF47-0FCF-4087-987C-687AE1CA714E}" type="presOf" srcId="{4839CCA7-6BF9-4B50-AAC5-B617E8C4882E}" destId="{6C974390-6918-4DF6-9589-3ED95F864697}" srcOrd="0" destOrd="0" presId="urn:microsoft.com/office/officeart/2005/8/layout/radial1"/>
    <dgm:cxn modelId="{15D75D6D-E87A-4817-9545-C2E392F13651}" srcId="{4839CCA7-6BF9-4B50-AAC5-B617E8C4882E}" destId="{A6EC11BA-B71E-473D-9BFA-F9699A73FC6D}" srcOrd="7" destOrd="0" parTransId="{5C9B7D1E-5E82-4B44-BB5F-A517028FB7FA}" sibTransId="{A6BAEF7D-F250-4EC5-B5E9-44B519540D33}"/>
    <dgm:cxn modelId="{D5DE914E-46BD-480D-A319-D41D23CE62A1}" type="presOf" srcId="{A6EC11BA-B71E-473D-9BFA-F9699A73FC6D}" destId="{673FA3ED-00F7-49DD-8224-27925EB3E0A5}" srcOrd="0" destOrd="0" presId="urn:microsoft.com/office/officeart/2005/8/layout/radial1"/>
    <dgm:cxn modelId="{DA340270-3F13-4D54-9248-7558BCDF1BFC}" srcId="{4839CCA7-6BF9-4B50-AAC5-B617E8C4882E}" destId="{007D5AD1-F037-4D8D-BCDC-8423AD87B082}" srcOrd="6" destOrd="0" parTransId="{1AB1F42C-BF1C-422E-9A40-24765C3FCCDB}" sibTransId="{13EFE23E-5276-4799-BE82-112BBF253C98}"/>
    <dgm:cxn modelId="{6BCBA97D-F558-4186-9C5A-780FDEE06234}" srcId="{4839CCA7-6BF9-4B50-AAC5-B617E8C4882E}" destId="{47A5D084-8889-4F9A-BB57-27551921B93A}" srcOrd="5" destOrd="0" parTransId="{BD533F3C-9CBD-4530-B331-912D9F7371C1}" sibTransId="{69664B8E-4E02-4C01-BC2D-FA84A82FDA62}"/>
    <dgm:cxn modelId="{58371786-11B1-4D40-AAE1-04F5207126E3}" type="presOf" srcId="{F7B500C0-6BCF-4EB8-80A9-D86AE266712E}" destId="{7F439CA9-C869-4D44-8E48-597AE7A27365}" srcOrd="1" destOrd="0" presId="urn:microsoft.com/office/officeart/2005/8/layout/radial1"/>
    <dgm:cxn modelId="{60BAEE87-A5AD-4D81-B872-29FB2D04249F}" type="presOf" srcId="{B2D46C93-055C-4D9E-8246-0AF99F14B7BD}" destId="{FB401103-6FD1-4788-8349-89CA5E7CFF00}" srcOrd="0" destOrd="0" presId="urn:microsoft.com/office/officeart/2005/8/layout/radial1"/>
    <dgm:cxn modelId="{E4C9428C-F735-49A0-8423-257339247412}" srcId="{4839CCA7-6BF9-4B50-AAC5-B617E8C4882E}" destId="{7508D7D0-9E67-460B-A89B-3D94BA6861F3}" srcOrd="3" destOrd="0" parTransId="{F7B500C0-6BCF-4EB8-80A9-D86AE266712E}" sibTransId="{100C131D-6D24-47ED-9C64-FE204ACC6E48}"/>
    <dgm:cxn modelId="{E5A7319F-F948-4A02-98BD-F8B9F586CFAA}" type="presOf" srcId="{70D6A3D5-4732-4084-AABB-EE4063CF7256}" destId="{C2ED1195-4110-4AB3-B353-EA6EBE9B6DBA}" srcOrd="1" destOrd="0" presId="urn:microsoft.com/office/officeart/2005/8/layout/radial1"/>
    <dgm:cxn modelId="{3DA1FFAF-95C5-432E-8F4E-7702ECEE0874}" type="presOf" srcId="{351A5C00-4895-4C0A-A426-A5D245C7EC2B}" destId="{96D84304-571B-4851-BFB2-7E1437DB0695}" srcOrd="0" destOrd="0" presId="urn:microsoft.com/office/officeart/2005/8/layout/radial1"/>
    <dgm:cxn modelId="{A594F1B4-8A7C-4F04-ABC8-FBA382F8C106}" srcId="{4839CCA7-6BF9-4B50-AAC5-B617E8C4882E}" destId="{351A5C00-4895-4C0A-A426-A5D245C7EC2B}" srcOrd="4" destOrd="0" parTransId="{23E588B7-363A-4240-A508-EDC3DA44A5E8}" sibTransId="{BE96AB27-878C-452F-9AEC-F95ED31F2815}"/>
    <dgm:cxn modelId="{C6C315B7-FB4A-434E-A228-C58106D0DAE5}" type="presOf" srcId="{23EE6238-389F-4A45-BFCD-C130DE00ED26}" destId="{B64C0927-7950-4DE9-B1ED-E0EB75224495}" srcOrd="0" destOrd="0" presId="urn:microsoft.com/office/officeart/2005/8/layout/radial1"/>
    <dgm:cxn modelId="{883DBCC8-5CB1-458D-B538-BD3C25167C11}" type="presOf" srcId="{7508D7D0-9E67-460B-A89B-3D94BA6861F3}" destId="{7630DE4C-A651-43F7-BB05-EDF6A09A851D}" srcOrd="0" destOrd="0" presId="urn:microsoft.com/office/officeart/2005/8/layout/radial1"/>
    <dgm:cxn modelId="{6C80ABCB-3332-4C69-9F80-2BF81C49DC38}" type="presOf" srcId="{007D5AD1-F037-4D8D-BCDC-8423AD87B082}" destId="{0A8B261A-B220-4DCF-B94E-F1D47AF60A44}" srcOrd="0" destOrd="0" presId="urn:microsoft.com/office/officeart/2005/8/layout/radial1"/>
    <dgm:cxn modelId="{236E86CE-9664-4CF9-85E1-3CB41F9167EF}" type="presOf" srcId="{F02D9B32-5431-48B1-BA1C-3DF9C6384744}" destId="{28EBBAD9-9A7C-41E3-900F-0E46A46089A9}" srcOrd="1" destOrd="0" presId="urn:microsoft.com/office/officeart/2005/8/layout/radial1"/>
    <dgm:cxn modelId="{06717AD2-5901-4C0C-B313-C26DDE0B1EC7}" type="presOf" srcId="{BD533F3C-9CBD-4530-B331-912D9F7371C1}" destId="{650FADD1-E016-4E40-AE34-B5A7C70591EE}" srcOrd="1" destOrd="0" presId="urn:microsoft.com/office/officeart/2005/8/layout/radial1"/>
    <dgm:cxn modelId="{A47849D9-356C-4A9C-AC69-CBC101794770}" srcId="{4839CCA7-6BF9-4B50-AAC5-B617E8C4882E}" destId="{C0594340-D316-4E8B-AF65-DB3149444335}" srcOrd="1" destOrd="0" parTransId="{63A7BF22-FF41-430C-9DC0-2B4F3260B4DF}" sibTransId="{70FC79D0-14ED-4FA4-B444-42C4AEA433D6}"/>
    <dgm:cxn modelId="{4F9EFDD9-C765-4AFC-934A-84075A89A1DE}" srcId="{4839CCA7-6BF9-4B50-AAC5-B617E8C4882E}" destId="{B2D46C93-055C-4D9E-8246-0AF99F14B7BD}" srcOrd="2" destOrd="0" parTransId="{F02D9B32-5431-48B1-BA1C-3DF9C6384744}" sibTransId="{62E2B147-3F07-4048-9A9D-08DB87D1E22E}"/>
    <dgm:cxn modelId="{644EB2DA-4F00-44BD-BC0C-C7FC551DB0C2}" type="presOf" srcId="{5C9B7D1E-5E82-4B44-BB5F-A517028FB7FA}" destId="{37CAFC55-ADEC-4B0D-B855-0D517747FA71}" srcOrd="0" destOrd="0" presId="urn:microsoft.com/office/officeart/2005/8/layout/radial1"/>
    <dgm:cxn modelId="{CD0195E0-2FEB-4623-840B-7BB6AA6766BA}" type="presOf" srcId="{1AB1F42C-BF1C-422E-9A40-24765C3FCCDB}" destId="{7C55F522-808B-4452-8D0B-6EB94D1F6BCD}" srcOrd="0" destOrd="0" presId="urn:microsoft.com/office/officeart/2005/8/layout/radial1"/>
    <dgm:cxn modelId="{3DBCE2E6-A189-4B3A-B455-126239C6B379}" type="presOf" srcId="{23E588B7-363A-4240-A508-EDC3DA44A5E8}" destId="{F122F020-3E27-4210-B868-E9F791F1593E}" srcOrd="1" destOrd="0" presId="urn:microsoft.com/office/officeart/2005/8/layout/radial1"/>
    <dgm:cxn modelId="{9920C8E8-5665-48AC-9114-47C640D56123}" type="presOf" srcId="{1AB1F42C-BF1C-422E-9A40-24765C3FCCDB}" destId="{846E7AC1-16DD-4176-AF42-E06B5FC997DC}" srcOrd="1" destOrd="0" presId="urn:microsoft.com/office/officeart/2005/8/layout/radial1"/>
    <dgm:cxn modelId="{6CC6CCF7-01F3-4626-A68C-20EF1084D795}" type="presOf" srcId="{23E588B7-363A-4240-A508-EDC3DA44A5E8}" destId="{C5FE173D-4CC9-4D67-A84D-E3760963BBCD}" srcOrd="0" destOrd="0" presId="urn:microsoft.com/office/officeart/2005/8/layout/radial1"/>
    <dgm:cxn modelId="{94FBF1FA-AA3F-4939-BDEA-92728D6C7AB0}" type="presOf" srcId="{F02D9B32-5431-48B1-BA1C-3DF9C6384744}" destId="{2870561E-2992-4EA8-B6A0-6D4AF20449A1}" srcOrd="0" destOrd="0" presId="urn:microsoft.com/office/officeart/2005/8/layout/radial1"/>
    <dgm:cxn modelId="{DB6796FD-25B6-4CDC-BA0E-460F087A7CBF}" type="presOf" srcId="{5C9B7D1E-5E82-4B44-BB5F-A517028FB7FA}" destId="{C41FCF9A-4410-479F-B297-0FAA2745D483}" srcOrd="1" destOrd="0" presId="urn:microsoft.com/office/officeart/2005/8/layout/radial1"/>
    <dgm:cxn modelId="{2925AD3D-9DF3-42AC-9C96-8E8DECCDAB5A}" type="presParOf" srcId="{B64C0927-7950-4DE9-B1ED-E0EB75224495}" destId="{6C974390-6918-4DF6-9589-3ED95F864697}" srcOrd="0" destOrd="0" presId="urn:microsoft.com/office/officeart/2005/8/layout/radial1"/>
    <dgm:cxn modelId="{BD07F387-2AE1-40F4-9C9F-7C4C07415CEA}" type="presParOf" srcId="{B64C0927-7950-4DE9-B1ED-E0EB75224495}" destId="{815CD1D8-43C7-4955-AACA-4DA6BCC77B1C}" srcOrd="1" destOrd="0" presId="urn:microsoft.com/office/officeart/2005/8/layout/radial1"/>
    <dgm:cxn modelId="{A2C1F75F-BA4F-4B4A-9748-EEE3818CE8E6}" type="presParOf" srcId="{815CD1D8-43C7-4955-AACA-4DA6BCC77B1C}" destId="{C2ED1195-4110-4AB3-B353-EA6EBE9B6DBA}" srcOrd="0" destOrd="0" presId="urn:microsoft.com/office/officeart/2005/8/layout/radial1"/>
    <dgm:cxn modelId="{028197DA-E0EF-493F-8D8A-2FD92431E94D}" type="presParOf" srcId="{B64C0927-7950-4DE9-B1ED-E0EB75224495}" destId="{0DDDA53E-55E4-4170-8F6F-D8EB0C9EA89A}" srcOrd="2" destOrd="0" presId="urn:microsoft.com/office/officeart/2005/8/layout/radial1"/>
    <dgm:cxn modelId="{6B5116F0-0CF9-4297-9E4D-01C7A8D47CCD}" type="presParOf" srcId="{B64C0927-7950-4DE9-B1ED-E0EB75224495}" destId="{AD67B94D-5C32-4A03-AAD4-841BFD6FE92D}" srcOrd="3" destOrd="0" presId="urn:microsoft.com/office/officeart/2005/8/layout/radial1"/>
    <dgm:cxn modelId="{5027D547-E11A-4540-81B3-197F43ED831B}" type="presParOf" srcId="{AD67B94D-5C32-4A03-AAD4-841BFD6FE92D}" destId="{6E94D908-52BA-4428-A96E-A4CCD8EFD539}" srcOrd="0" destOrd="0" presId="urn:microsoft.com/office/officeart/2005/8/layout/radial1"/>
    <dgm:cxn modelId="{13CD72B3-3DB1-4734-892B-061A32E0D97A}" type="presParOf" srcId="{B64C0927-7950-4DE9-B1ED-E0EB75224495}" destId="{B230746C-C28B-4DD2-A0F9-62B5436D62D9}" srcOrd="4" destOrd="0" presId="urn:microsoft.com/office/officeart/2005/8/layout/radial1"/>
    <dgm:cxn modelId="{B0CBE89F-5E56-46D3-9764-AA8591E8F32E}" type="presParOf" srcId="{B64C0927-7950-4DE9-B1ED-E0EB75224495}" destId="{2870561E-2992-4EA8-B6A0-6D4AF20449A1}" srcOrd="5" destOrd="0" presId="urn:microsoft.com/office/officeart/2005/8/layout/radial1"/>
    <dgm:cxn modelId="{7A5F0A04-041C-46F4-B4AD-5E3CE1CEDCE6}" type="presParOf" srcId="{2870561E-2992-4EA8-B6A0-6D4AF20449A1}" destId="{28EBBAD9-9A7C-41E3-900F-0E46A46089A9}" srcOrd="0" destOrd="0" presId="urn:microsoft.com/office/officeart/2005/8/layout/radial1"/>
    <dgm:cxn modelId="{1168C639-F170-4D82-A93A-75A9A025CC71}" type="presParOf" srcId="{B64C0927-7950-4DE9-B1ED-E0EB75224495}" destId="{FB401103-6FD1-4788-8349-89CA5E7CFF00}" srcOrd="6" destOrd="0" presId="urn:microsoft.com/office/officeart/2005/8/layout/radial1"/>
    <dgm:cxn modelId="{84A28EC4-2781-4F3A-B4E2-EF46C7D25A5B}" type="presParOf" srcId="{B64C0927-7950-4DE9-B1ED-E0EB75224495}" destId="{060268FA-25C0-4174-9602-38B958A155A4}" srcOrd="7" destOrd="0" presId="urn:microsoft.com/office/officeart/2005/8/layout/radial1"/>
    <dgm:cxn modelId="{ACF9C76D-2FE5-471E-AB93-EDA4F4C60044}" type="presParOf" srcId="{060268FA-25C0-4174-9602-38B958A155A4}" destId="{7F439CA9-C869-4D44-8E48-597AE7A27365}" srcOrd="0" destOrd="0" presId="urn:microsoft.com/office/officeart/2005/8/layout/radial1"/>
    <dgm:cxn modelId="{188F807E-2384-4965-8E3E-6AAA7301FFD1}" type="presParOf" srcId="{B64C0927-7950-4DE9-B1ED-E0EB75224495}" destId="{7630DE4C-A651-43F7-BB05-EDF6A09A851D}" srcOrd="8" destOrd="0" presId="urn:microsoft.com/office/officeart/2005/8/layout/radial1"/>
    <dgm:cxn modelId="{C972D8FA-1A25-48A6-869D-A741B3D23A06}" type="presParOf" srcId="{B64C0927-7950-4DE9-B1ED-E0EB75224495}" destId="{C5FE173D-4CC9-4D67-A84D-E3760963BBCD}" srcOrd="9" destOrd="0" presId="urn:microsoft.com/office/officeart/2005/8/layout/radial1"/>
    <dgm:cxn modelId="{8E32C8F2-89E8-40F6-8F27-41F240CBF012}" type="presParOf" srcId="{C5FE173D-4CC9-4D67-A84D-E3760963BBCD}" destId="{F122F020-3E27-4210-B868-E9F791F1593E}" srcOrd="0" destOrd="0" presId="urn:microsoft.com/office/officeart/2005/8/layout/radial1"/>
    <dgm:cxn modelId="{49AA93D9-CBD7-48BF-95AF-76C77D668D5D}" type="presParOf" srcId="{B64C0927-7950-4DE9-B1ED-E0EB75224495}" destId="{96D84304-571B-4851-BFB2-7E1437DB0695}" srcOrd="10" destOrd="0" presId="urn:microsoft.com/office/officeart/2005/8/layout/radial1"/>
    <dgm:cxn modelId="{376035A7-DBCD-429D-9514-C8958F57A758}" type="presParOf" srcId="{B64C0927-7950-4DE9-B1ED-E0EB75224495}" destId="{68485EB3-208B-4B81-BA56-CFB7F4408648}" srcOrd="11" destOrd="0" presId="urn:microsoft.com/office/officeart/2005/8/layout/radial1"/>
    <dgm:cxn modelId="{9CB1D44A-28F0-4739-857C-4E6CFDDD720F}" type="presParOf" srcId="{68485EB3-208B-4B81-BA56-CFB7F4408648}" destId="{650FADD1-E016-4E40-AE34-B5A7C70591EE}" srcOrd="0" destOrd="0" presId="urn:microsoft.com/office/officeart/2005/8/layout/radial1"/>
    <dgm:cxn modelId="{2A7D9136-7323-4EB3-853A-7C2ACFF4BE22}" type="presParOf" srcId="{B64C0927-7950-4DE9-B1ED-E0EB75224495}" destId="{D092DACF-F968-4403-BB03-EFCDC2D25BD2}" srcOrd="12" destOrd="0" presId="urn:microsoft.com/office/officeart/2005/8/layout/radial1"/>
    <dgm:cxn modelId="{D5AD1682-3173-4A59-ACEA-0F85A69D6A12}" type="presParOf" srcId="{B64C0927-7950-4DE9-B1ED-E0EB75224495}" destId="{7C55F522-808B-4452-8D0B-6EB94D1F6BCD}" srcOrd="13" destOrd="0" presId="urn:microsoft.com/office/officeart/2005/8/layout/radial1"/>
    <dgm:cxn modelId="{FF640AE1-EFA8-4F15-ACE2-9396EF48E732}" type="presParOf" srcId="{7C55F522-808B-4452-8D0B-6EB94D1F6BCD}" destId="{846E7AC1-16DD-4176-AF42-E06B5FC997DC}" srcOrd="0" destOrd="0" presId="urn:microsoft.com/office/officeart/2005/8/layout/radial1"/>
    <dgm:cxn modelId="{4CF413CD-5F78-4821-9D0A-C836AE827797}" type="presParOf" srcId="{B64C0927-7950-4DE9-B1ED-E0EB75224495}" destId="{0A8B261A-B220-4DCF-B94E-F1D47AF60A44}" srcOrd="14" destOrd="0" presId="urn:microsoft.com/office/officeart/2005/8/layout/radial1"/>
    <dgm:cxn modelId="{DBD38A9C-5D8C-416F-BD0E-800290C9919F}" type="presParOf" srcId="{B64C0927-7950-4DE9-B1ED-E0EB75224495}" destId="{37CAFC55-ADEC-4B0D-B855-0D517747FA71}" srcOrd="15" destOrd="0" presId="urn:microsoft.com/office/officeart/2005/8/layout/radial1"/>
    <dgm:cxn modelId="{C723E02A-C113-461A-B2AB-25CD4F3A7AEB}" type="presParOf" srcId="{37CAFC55-ADEC-4B0D-B855-0D517747FA71}" destId="{C41FCF9A-4410-479F-B297-0FAA2745D483}" srcOrd="0" destOrd="0" presId="urn:microsoft.com/office/officeart/2005/8/layout/radial1"/>
    <dgm:cxn modelId="{0123F73B-4FD9-4F46-9DB0-FCD08B5FCCF5}" type="presParOf" srcId="{B64C0927-7950-4DE9-B1ED-E0EB75224495}" destId="{673FA3ED-00F7-49DD-8224-27925EB3E0A5}"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36B93B-F4AE-42ED-BF6C-88BC0028422D}"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de-CH"/>
        </a:p>
      </dgm:t>
    </dgm:pt>
    <dgm:pt modelId="{D26CE669-F4FA-4D19-99C7-127703767DDC}">
      <dgm:prSet phldrT="[Text]"/>
      <dgm:spPr/>
      <dgm:t>
        <a:bodyPr/>
        <a:lstStyle/>
        <a:p>
          <a:r>
            <a:rPr lang="de-CH" dirty="0"/>
            <a:t>               </a:t>
          </a:r>
          <a:r>
            <a:rPr lang="de-CH" dirty="0">
              <a:latin typeface="+mj-lt"/>
            </a:rPr>
            <a:t>Swiss Central Basketball</a:t>
          </a:r>
          <a:r>
            <a:rPr lang="de-CH" dirty="0"/>
            <a:t>		</a:t>
          </a:r>
        </a:p>
      </dgm:t>
    </dgm:pt>
    <dgm:pt modelId="{5D0265B0-7296-490B-A36C-A8FB2D9B08E3}" type="parTrans" cxnId="{5B4C0ABD-8D0B-49DA-8FE6-BF8A9DE5A94C}">
      <dgm:prSet/>
      <dgm:spPr/>
      <dgm:t>
        <a:bodyPr/>
        <a:lstStyle/>
        <a:p>
          <a:endParaRPr lang="de-CH"/>
        </a:p>
      </dgm:t>
    </dgm:pt>
    <dgm:pt modelId="{D2C3AAB0-4105-48CA-B8EF-CD7899F3E76A}" type="sibTrans" cxnId="{5B4C0ABD-8D0B-49DA-8FE6-BF8A9DE5A94C}">
      <dgm:prSet/>
      <dgm:spPr/>
      <dgm:t>
        <a:bodyPr/>
        <a:lstStyle/>
        <a:p>
          <a:endParaRPr lang="de-CH"/>
        </a:p>
      </dgm:t>
    </dgm:pt>
    <dgm:pt modelId="{DB72A9C2-355F-4555-B21D-D4264D0BE4A1}">
      <dgm:prSet phldrT="[Text]"/>
      <dgm:spPr/>
      <dgm:t>
        <a:bodyPr/>
        <a:lstStyle/>
        <a:p>
          <a:pPr>
            <a:lnSpc>
              <a:spcPct val="100000"/>
            </a:lnSpc>
          </a:pPr>
          <a:r>
            <a:rPr lang="de-CH">
              <a:latin typeface="+mj-lt"/>
            </a:rPr>
            <a:t>8 Stammvereine (Breitensport) </a:t>
          </a:r>
          <a:r>
            <a:rPr lang="de-CH"/>
            <a:t>	</a:t>
          </a:r>
        </a:p>
      </dgm:t>
    </dgm:pt>
    <dgm:pt modelId="{E4808A81-06C5-4EA8-803B-3EF161BE6A9C}" type="parTrans" cxnId="{9F0922CB-FD6F-4514-8A8E-DE855AE6A800}">
      <dgm:prSet/>
      <dgm:spPr/>
      <dgm:t>
        <a:bodyPr/>
        <a:lstStyle/>
        <a:p>
          <a:endParaRPr lang="de-CH"/>
        </a:p>
      </dgm:t>
    </dgm:pt>
    <dgm:pt modelId="{8BF5B94D-10A1-4A65-BDEE-99A091803FD8}" type="sibTrans" cxnId="{9F0922CB-FD6F-4514-8A8E-DE855AE6A800}">
      <dgm:prSet/>
      <dgm:spPr/>
      <dgm:t>
        <a:bodyPr/>
        <a:lstStyle/>
        <a:p>
          <a:endParaRPr lang="de-CH"/>
        </a:p>
      </dgm:t>
    </dgm:pt>
    <dgm:pt modelId="{01B0B66F-FA2D-4CDB-BE29-AB7F7D09B57A}">
      <dgm:prSet phldrT="[Text]"/>
      <dgm:spPr/>
      <dgm:t>
        <a:bodyPr/>
        <a:lstStyle/>
        <a:p>
          <a:r>
            <a:rPr lang="de-CH" dirty="0">
              <a:latin typeface="+mj-lt"/>
            </a:rPr>
            <a:t>U13/U15 </a:t>
          </a:r>
          <a:r>
            <a:rPr lang="de-CH" dirty="0" err="1">
              <a:latin typeface="+mj-lt"/>
            </a:rPr>
            <a:t>Kompetenzzentum</a:t>
          </a:r>
          <a:endParaRPr lang="de-CH" dirty="0">
            <a:latin typeface="+mj-lt"/>
          </a:endParaRPr>
        </a:p>
      </dgm:t>
    </dgm:pt>
    <dgm:pt modelId="{AE676B5D-6A40-4AAC-BA1C-60077D86D117}" type="parTrans" cxnId="{0E0B7A6B-BF60-4EE8-9BED-8418ECA85310}">
      <dgm:prSet/>
      <dgm:spPr/>
      <dgm:t>
        <a:bodyPr/>
        <a:lstStyle/>
        <a:p>
          <a:endParaRPr lang="de-CH"/>
        </a:p>
      </dgm:t>
    </dgm:pt>
    <dgm:pt modelId="{F15882F4-F9A5-4514-93CD-7F5A11126A4E}" type="sibTrans" cxnId="{0E0B7A6B-BF60-4EE8-9BED-8418ECA85310}">
      <dgm:prSet/>
      <dgm:spPr/>
      <dgm:t>
        <a:bodyPr/>
        <a:lstStyle/>
        <a:p>
          <a:endParaRPr lang="de-CH"/>
        </a:p>
      </dgm:t>
    </dgm:pt>
    <dgm:pt modelId="{7475BC36-E12C-4250-8F90-97F410920AE9}">
      <dgm:prSet phldrT="[Text]"/>
      <dgm:spPr/>
      <dgm:t>
        <a:bodyPr/>
        <a:lstStyle/>
        <a:p>
          <a:pPr>
            <a:lnSpc>
              <a:spcPct val="100000"/>
            </a:lnSpc>
          </a:pPr>
          <a:r>
            <a:rPr lang="de-CH" dirty="0" err="1">
              <a:latin typeface="+mj-lt"/>
            </a:rPr>
            <a:t>ProBasket</a:t>
          </a:r>
          <a:endParaRPr lang="de-CH" dirty="0">
            <a:latin typeface="+mj-lt"/>
          </a:endParaRPr>
        </a:p>
      </dgm:t>
    </dgm:pt>
    <dgm:pt modelId="{5B31CC35-7BBC-4A41-8FD7-E4A20492FAAE}" type="parTrans" cxnId="{19785DF0-2101-4C71-9D87-6EA25F5D4446}">
      <dgm:prSet/>
      <dgm:spPr/>
      <dgm:t>
        <a:bodyPr/>
        <a:lstStyle/>
        <a:p>
          <a:endParaRPr lang="de-CH"/>
        </a:p>
      </dgm:t>
    </dgm:pt>
    <dgm:pt modelId="{54F0BE92-762D-4AF6-A4A0-7572A55B2241}" type="sibTrans" cxnId="{19785DF0-2101-4C71-9D87-6EA25F5D4446}">
      <dgm:prSet/>
      <dgm:spPr/>
      <dgm:t>
        <a:bodyPr/>
        <a:lstStyle/>
        <a:p>
          <a:endParaRPr lang="de-CH"/>
        </a:p>
      </dgm:t>
    </dgm:pt>
    <dgm:pt modelId="{DA456852-DC71-47D4-B5EF-037881DF6A32}">
      <dgm:prSet phldrT="[Text]"/>
      <dgm:spPr/>
      <dgm:t>
        <a:bodyPr/>
        <a:lstStyle/>
        <a:p>
          <a:r>
            <a:rPr lang="de-CH" dirty="0">
              <a:latin typeface="+mj-lt"/>
            </a:rPr>
            <a:t>ab U13/U15  SCB Stützpunkt  </a:t>
          </a:r>
        </a:p>
      </dgm:t>
    </dgm:pt>
    <dgm:pt modelId="{F8D0217A-C0BD-4CCE-A504-A0D070EB1F38}" type="parTrans" cxnId="{1252F9E0-6AC5-4E9E-BDB7-710A78391D20}">
      <dgm:prSet/>
      <dgm:spPr/>
      <dgm:t>
        <a:bodyPr/>
        <a:lstStyle/>
        <a:p>
          <a:endParaRPr lang="de-CH"/>
        </a:p>
      </dgm:t>
    </dgm:pt>
    <dgm:pt modelId="{60245871-D342-4C84-BF04-C4A716BF752B}" type="sibTrans" cxnId="{1252F9E0-6AC5-4E9E-BDB7-710A78391D20}">
      <dgm:prSet/>
      <dgm:spPr/>
      <dgm:t>
        <a:bodyPr/>
        <a:lstStyle/>
        <a:p>
          <a:endParaRPr lang="de-CH"/>
        </a:p>
      </dgm:t>
    </dgm:pt>
    <dgm:pt modelId="{2AF9CDBE-1706-4167-ACAE-E956E2EF4322}">
      <dgm:prSet phldrT="[Text]"/>
      <dgm:spPr/>
      <dgm:t>
        <a:bodyPr/>
        <a:lstStyle/>
        <a:p>
          <a:pPr>
            <a:lnSpc>
              <a:spcPct val="100000"/>
            </a:lnSpc>
          </a:pPr>
          <a:r>
            <a:rPr lang="de-CH" dirty="0">
              <a:latin typeface="+mj-lt"/>
            </a:rPr>
            <a:t> U13, U15, U17, U20, NLB  </a:t>
          </a:r>
        </a:p>
      </dgm:t>
    </dgm:pt>
    <dgm:pt modelId="{3B4611B2-1DC6-477E-AC6C-69200E60BC2E}" type="parTrans" cxnId="{2C4AB044-DDBE-4537-940C-78D4A78F61B4}">
      <dgm:prSet/>
      <dgm:spPr/>
      <dgm:t>
        <a:bodyPr/>
        <a:lstStyle/>
        <a:p>
          <a:endParaRPr lang="de-CH"/>
        </a:p>
      </dgm:t>
    </dgm:pt>
    <dgm:pt modelId="{ABC375FF-F568-43CA-B480-97FE420BA4AD}" type="sibTrans" cxnId="{2C4AB044-DDBE-4537-940C-78D4A78F61B4}">
      <dgm:prSet/>
      <dgm:spPr/>
      <dgm:t>
        <a:bodyPr/>
        <a:lstStyle/>
        <a:p>
          <a:endParaRPr lang="de-CH"/>
        </a:p>
      </dgm:t>
    </dgm:pt>
    <dgm:pt modelId="{169C9A25-4403-493F-9848-0E0E4CB4532D}" type="pres">
      <dgm:prSet presAssocID="{FE36B93B-F4AE-42ED-BF6C-88BC0028422D}" presName="Name0" presStyleCnt="0">
        <dgm:presLayoutVars>
          <dgm:dir/>
          <dgm:animLvl val="lvl"/>
          <dgm:resizeHandles val="exact"/>
        </dgm:presLayoutVars>
      </dgm:prSet>
      <dgm:spPr/>
    </dgm:pt>
    <dgm:pt modelId="{35DFC7B1-9C2D-4286-B540-9E8B3769EBDC}" type="pres">
      <dgm:prSet presAssocID="{DA456852-DC71-47D4-B5EF-037881DF6A32}" presName="boxAndChildren" presStyleCnt="0"/>
      <dgm:spPr/>
    </dgm:pt>
    <dgm:pt modelId="{D053631E-C64E-46CC-AB2E-191293D29EA6}" type="pres">
      <dgm:prSet presAssocID="{DA456852-DC71-47D4-B5EF-037881DF6A32}" presName="parentTextBox" presStyleLbl="node1" presStyleIdx="0" presStyleCnt="3"/>
      <dgm:spPr/>
    </dgm:pt>
    <dgm:pt modelId="{B5EF8036-AB19-4600-92B2-2EACE6B10418}" type="pres">
      <dgm:prSet presAssocID="{DA456852-DC71-47D4-B5EF-037881DF6A32}" presName="entireBox" presStyleLbl="node1" presStyleIdx="0" presStyleCnt="3"/>
      <dgm:spPr/>
    </dgm:pt>
    <dgm:pt modelId="{EA8D6775-8D99-4EED-A76F-BCE30EC6F16F}" type="pres">
      <dgm:prSet presAssocID="{DA456852-DC71-47D4-B5EF-037881DF6A32}" presName="descendantBox" presStyleCnt="0"/>
      <dgm:spPr/>
    </dgm:pt>
    <dgm:pt modelId="{9B2B7098-4469-4D90-B987-2AA92D3571B9}" type="pres">
      <dgm:prSet presAssocID="{2AF9CDBE-1706-4167-ACAE-E956E2EF4322}" presName="childTextBox" presStyleLbl="fgAccFollowNode1" presStyleIdx="0" presStyleCnt="3">
        <dgm:presLayoutVars>
          <dgm:bulletEnabled val="1"/>
        </dgm:presLayoutVars>
      </dgm:prSet>
      <dgm:spPr/>
    </dgm:pt>
    <dgm:pt modelId="{EA124696-F07D-4D6E-9E9B-739876A35213}" type="pres">
      <dgm:prSet presAssocID="{F15882F4-F9A5-4514-93CD-7F5A11126A4E}" presName="sp" presStyleCnt="0"/>
      <dgm:spPr/>
    </dgm:pt>
    <dgm:pt modelId="{225AD04C-FFD6-4CC4-A0FD-5AAFED52285B}" type="pres">
      <dgm:prSet presAssocID="{01B0B66F-FA2D-4CDB-BE29-AB7F7D09B57A}" presName="arrowAndChildren" presStyleCnt="0"/>
      <dgm:spPr/>
    </dgm:pt>
    <dgm:pt modelId="{6E411923-AA8D-4874-A352-C847DA46497C}" type="pres">
      <dgm:prSet presAssocID="{01B0B66F-FA2D-4CDB-BE29-AB7F7D09B57A}" presName="parentTextArrow" presStyleLbl="node1" presStyleIdx="0" presStyleCnt="3"/>
      <dgm:spPr/>
    </dgm:pt>
    <dgm:pt modelId="{5D5DD51E-09F3-44B6-9605-6085B45D865E}" type="pres">
      <dgm:prSet presAssocID="{01B0B66F-FA2D-4CDB-BE29-AB7F7D09B57A}" presName="arrow" presStyleLbl="node1" presStyleIdx="1" presStyleCnt="3"/>
      <dgm:spPr/>
    </dgm:pt>
    <dgm:pt modelId="{10B811C8-4792-443E-ABD1-4D22B97B505C}" type="pres">
      <dgm:prSet presAssocID="{01B0B66F-FA2D-4CDB-BE29-AB7F7D09B57A}" presName="descendantArrow" presStyleCnt="0"/>
      <dgm:spPr/>
    </dgm:pt>
    <dgm:pt modelId="{AF24AA3D-14CF-45C1-A5A6-7F5B5B0874C7}" type="pres">
      <dgm:prSet presAssocID="{7475BC36-E12C-4250-8F90-97F410920AE9}" presName="childTextArrow" presStyleLbl="fgAccFollowNode1" presStyleIdx="1" presStyleCnt="3">
        <dgm:presLayoutVars>
          <dgm:bulletEnabled val="1"/>
        </dgm:presLayoutVars>
      </dgm:prSet>
      <dgm:spPr/>
    </dgm:pt>
    <dgm:pt modelId="{DBC117E8-A30E-4C0B-A98B-B93DA78EFBF9}" type="pres">
      <dgm:prSet presAssocID="{D2C3AAB0-4105-48CA-B8EF-CD7899F3E76A}" presName="sp" presStyleCnt="0"/>
      <dgm:spPr/>
    </dgm:pt>
    <dgm:pt modelId="{C176C432-4AFA-4584-AAD1-5F8ECD2E5ABA}" type="pres">
      <dgm:prSet presAssocID="{D26CE669-F4FA-4D19-99C7-127703767DDC}" presName="arrowAndChildren" presStyleCnt="0"/>
      <dgm:spPr/>
    </dgm:pt>
    <dgm:pt modelId="{AF772AAD-D56F-493A-B962-47C04E8618F4}" type="pres">
      <dgm:prSet presAssocID="{D26CE669-F4FA-4D19-99C7-127703767DDC}" presName="parentTextArrow" presStyleLbl="node1" presStyleIdx="1" presStyleCnt="3"/>
      <dgm:spPr/>
    </dgm:pt>
    <dgm:pt modelId="{984F4981-E841-409F-B39D-2926E4D44F7D}" type="pres">
      <dgm:prSet presAssocID="{D26CE669-F4FA-4D19-99C7-127703767DDC}" presName="arrow" presStyleLbl="node1" presStyleIdx="2" presStyleCnt="3"/>
      <dgm:spPr/>
    </dgm:pt>
    <dgm:pt modelId="{EB612A1F-5BB6-4FD1-A55D-8D2C0319D759}" type="pres">
      <dgm:prSet presAssocID="{D26CE669-F4FA-4D19-99C7-127703767DDC}" presName="descendantArrow" presStyleCnt="0"/>
      <dgm:spPr/>
    </dgm:pt>
    <dgm:pt modelId="{11C9BF9F-C2BC-4980-9AD5-73CBFA80E09A}" type="pres">
      <dgm:prSet presAssocID="{DB72A9C2-355F-4555-B21D-D4264D0BE4A1}" presName="childTextArrow" presStyleLbl="fgAccFollowNode1" presStyleIdx="2" presStyleCnt="3">
        <dgm:presLayoutVars>
          <dgm:bulletEnabled val="1"/>
        </dgm:presLayoutVars>
      </dgm:prSet>
      <dgm:spPr/>
    </dgm:pt>
  </dgm:ptLst>
  <dgm:cxnLst>
    <dgm:cxn modelId="{46B6AB05-E9B6-4A34-A91D-AEFE3EC609B4}" type="presOf" srcId="{01B0B66F-FA2D-4CDB-BE29-AB7F7D09B57A}" destId="{5D5DD51E-09F3-44B6-9605-6085B45D865E}" srcOrd="1" destOrd="0" presId="urn:microsoft.com/office/officeart/2005/8/layout/process4"/>
    <dgm:cxn modelId="{39BBEE3C-D825-48E0-AC33-B3C9CAB5093D}" type="presOf" srcId="{DA456852-DC71-47D4-B5EF-037881DF6A32}" destId="{D053631E-C64E-46CC-AB2E-191293D29EA6}" srcOrd="0" destOrd="0" presId="urn:microsoft.com/office/officeart/2005/8/layout/process4"/>
    <dgm:cxn modelId="{2C4AB044-DDBE-4537-940C-78D4A78F61B4}" srcId="{DA456852-DC71-47D4-B5EF-037881DF6A32}" destId="{2AF9CDBE-1706-4167-ACAE-E956E2EF4322}" srcOrd="0" destOrd="0" parTransId="{3B4611B2-1DC6-477E-AC6C-69200E60BC2E}" sibTransId="{ABC375FF-F568-43CA-B480-97FE420BA4AD}"/>
    <dgm:cxn modelId="{0E0B7A6B-BF60-4EE8-9BED-8418ECA85310}" srcId="{FE36B93B-F4AE-42ED-BF6C-88BC0028422D}" destId="{01B0B66F-FA2D-4CDB-BE29-AB7F7D09B57A}" srcOrd="1" destOrd="0" parTransId="{AE676B5D-6A40-4AAC-BA1C-60077D86D117}" sibTransId="{F15882F4-F9A5-4514-93CD-7F5A11126A4E}"/>
    <dgm:cxn modelId="{1CAFF64C-24A3-4018-A911-D1CB8FD16572}" type="presOf" srcId="{2AF9CDBE-1706-4167-ACAE-E956E2EF4322}" destId="{9B2B7098-4469-4D90-B987-2AA92D3571B9}" srcOrd="0" destOrd="0" presId="urn:microsoft.com/office/officeart/2005/8/layout/process4"/>
    <dgm:cxn modelId="{2452107A-F1D5-4DA9-B5E4-945C8106529E}" type="presOf" srcId="{FE36B93B-F4AE-42ED-BF6C-88BC0028422D}" destId="{169C9A25-4403-493F-9848-0E0E4CB4532D}" srcOrd="0" destOrd="0" presId="urn:microsoft.com/office/officeart/2005/8/layout/process4"/>
    <dgm:cxn modelId="{099FC992-A9C8-45E7-BF03-711D3929EF8B}" type="presOf" srcId="{D26CE669-F4FA-4D19-99C7-127703767DDC}" destId="{984F4981-E841-409F-B39D-2926E4D44F7D}" srcOrd="1" destOrd="0" presId="urn:microsoft.com/office/officeart/2005/8/layout/process4"/>
    <dgm:cxn modelId="{04CEC9A6-F07F-47DA-A356-9F851D2E95EF}" type="presOf" srcId="{DB72A9C2-355F-4555-B21D-D4264D0BE4A1}" destId="{11C9BF9F-C2BC-4980-9AD5-73CBFA80E09A}" srcOrd="0" destOrd="0" presId="urn:microsoft.com/office/officeart/2005/8/layout/process4"/>
    <dgm:cxn modelId="{5B4C0ABD-8D0B-49DA-8FE6-BF8A9DE5A94C}" srcId="{FE36B93B-F4AE-42ED-BF6C-88BC0028422D}" destId="{D26CE669-F4FA-4D19-99C7-127703767DDC}" srcOrd="0" destOrd="0" parTransId="{5D0265B0-7296-490B-A36C-A8FB2D9B08E3}" sibTransId="{D2C3AAB0-4105-48CA-B8EF-CD7899F3E76A}"/>
    <dgm:cxn modelId="{9F0922CB-FD6F-4514-8A8E-DE855AE6A800}" srcId="{D26CE669-F4FA-4D19-99C7-127703767DDC}" destId="{DB72A9C2-355F-4555-B21D-D4264D0BE4A1}" srcOrd="0" destOrd="0" parTransId="{E4808A81-06C5-4EA8-803B-3EF161BE6A9C}" sibTransId="{8BF5B94D-10A1-4A65-BDEE-99A091803FD8}"/>
    <dgm:cxn modelId="{E67C4ACD-6912-40B0-B8DB-ECCAC5B33F72}" type="presOf" srcId="{DA456852-DC71-47D4-B5EF-037881DF6A32}" destId="{B5EF8036-AB19-4600-92B2-2EACE6B10418}" srcOrd="1" destOrd="0" presId="urn:microsoft.com/office/officeart/2005/8/layout/process4"/>
    <dgm:cxn modelId="{9BDC98DC-FB0C-46D9-A150-3D2B74B14876}" type="presOf" srcId="{7475BC36-E12C-4250-8F90-97F410920AE9}" destId="{AF24AA3D-14CF-45C1-A5A6-7F5B5B0874C7}" srcOrd="0" destOrd="0" presId="urn:microsoft.com/office/officeart/2005/8/layout/process4"/>
    <dgm:cxn modelId="{1252F9E0-6AC5-4E9E-BDB7-710A78391D20}" srcId="{FE36B93B-F4AE-42ED-BF6C-88BC0028422D}" destId="{DA456852-DC71-47D4-B5EF-037881DF6A32}" srcOrd="2" destOrd="0" parTransId="{F8D0217A-C0BD-4CCE-A504-A0D070EB1F38}" sibTransId="{60245871-D342-4C84-BF04-C4A716BF752B}"/>
    <dgm:cxn modelId="{6C8E53E4-B407-4431-BC59-30BEFF9ED40C}" type="presOf" srcId="{01B0B66F-FA2D-4CDB-BE29-AB7F7D09B57A}" destId="{6E411923-AA8D-4874-A352-C847DA46497C}" srcOrd="0" destOrd="0" presId="urn:microsoft.com/office/officeart/2005/8/layout/process4"/>
    <dgm:cxn modelId="{47D1FAEC-E1D6-4585-8B47-2BE47E24DA25}" type="presOf" srcId="{D26CE669-F4FA-4D19-99C7-127703767DDC}" destId="{AF772AAD-D56F-493A-B962-47C04E8618F4}" srcOrd="0" destOrd="0" presId="urn:microsoft.com/office/officeart/2005/8/layout/process4"/>
    <dgm:cxn modelId="{19785DF0-2101-4C71-9D87-6EA25F5D4446}" srcId="{01B0B66F-FA2D-4CDB-BE29-AB7F7D09B57A}" destId="{7475BC36-E12C-4250-8F90-97F410920AE9}" srcOrd="0" destOrd="0" parTransId="{5B31CC35-7BBC-4A41-8FD7-E4A20492FAAE}" sibTransId="{54F0BE92-762D-4AF6-A4A0-7572A55B2241}"/>
    <dgm:cxn modelId="{FA44E058-FA27-406C-AF5E-4C131FF82C71}" type="presParOf" srcId="{169C9A25-4403-493F-9848-0E0E4CB4532D}" destId="{35DFC7B1-9C2D-4286-B540-9E8B3769EBDC}" srcOrd="0" destOrd="0" presId="urn:microsoft.com/office/officeart/2005/8/layout/process4"/>
    <dgm:cxn modelId="{FB8BD291-91BB-488E-A150-362E070F0239}" type="presParOf" srcId="{35DFC7B1-9C2D-4286-B540-9E8B3769EBDC}" destId="{D053631E-C64E-46CC-AB2E-191293D29EA6}" srcOrd="0" destOrd="0" presId="urn:microsoft.com/office/officeart/2005/8/layout/process4"/>
    <dgm:cxn modelId="{47687FC9-CD44-4A74-812F-E45958AB14D8}" type="presParOf" srcId="{35DFC7B1-9C2D-4286-B540-9E8B3769EBDC}" destId="{B5EF8036-AB19-4600-92B2-2EACE6B10418}" srcOrd="1" destOrd="0" presId="urn:microsoft.com/office/officeart/2005/8/layout/process4"/>
    <dgm:cxn modelId="{18FC94F1-C713-4A3B-A806-1B97570D7F4D}" type="presParOf" srcId="{35DFC7B1-9C2D-4286-B540-9E8B3769EBDC}" destId="{EA8D6775-8D99-4EED-A76F-BCE30EC6F16F}" srcOrd="2" destOrd="0" presId="urn:microsoft.com/office/officeart/2005/8/layout/process4"/>
    <dgm:cxn modelId="{9586A423-B7AF-4326-93FB-087F0BAABCCE}" type="presParOf" srcId="{EA8D6775-8D99-4EED-A76F-BCE30EC6F16F}" destId="{9B2B7098-4469-4D90-B987-2AA92D3571B9}" srcOrd="0" destOrd="0" presId="urn:microsoft.com/office/officeart/2005/8/layout/process4"/>
    <dgm:cxn modelId="{0216CB8F-B4BA-46FD-981E-4AEE53EAFBDE}" type="presParOf" srcId="{169C9A25-4403-493F-9848-0E0E4CB4532D}" destId="{EA124696-F07D-4D6E-9E9B-739876A35213}" srcOrd="1" destOrd="0" presId="urn:microsoft.com/office/officeart/2005/8/layout/process4"/>
    <dgm:cxn modelId="{7B1A5A52-D4E0-40B2-B785-CB91A402544A}" type="presParOf" srcId="{169C9A25-4403-493F-9848-0E0E4CB4532D}" destId="{225AD04C-FFD6-4CC4-A0FD-5AAFED52285B}" srcOrd="2" destOrd="0" presId="urn:microsoft.com/office/officeart/2005/8/layout/process4"/>
    <dgm:cxn modelId="{4CC1B3B0-7000-4819-9275-CA45A7CC64A5}" type="presParOf" srcId="{225AD04C-FFD6-4CC4-A0FD-5AAFED52285B}" destId="{6E411923-AA8D-4874-A352-C847DA46497C}" srcOrd="0" destOrd="0" presId="urn:microsoft.com/office/officeart/2005/8/layout/process4"/>
    <dgm:cxn modelId="{18857EB4-0ED3-49B4-83BA-B86A8CEDC155}" type="presParOf" srcId="{225AD04C-FFD6-4CC4-A0FD-5AAFED52285B}" destId="{5D5DD51E-09F3-44B6-9605-6085B45D865E}" srcOrd="1" destOrd="0" presId="urn:microsoft.com/office/officeart/2005/8/layout/process4"/>
    <dgm:cxn modelId="{843539D3-9F34-46B1-9D85-67E3799517CF}" type="presParOf" srcId="{225AD04C-FFD6-4CC4-A0FD-5AAFED52285B}" destId="{10B811C8-4792-443E-ABD1-4D22B97B505C}" srcOrd="2" destOrd="0" presId="urn:microsoft.com/office/officeart/2005/8/layout/process4"/>
    <dgm:cxn modelId="{0930646A-427F-4246-8DA5-01060949E6C9}" type="presParOf" srcId="{10B811C8-4792-443E-ABD1-4D22B97B505C}" destId="{AF24AA3D-14CF-45C1-A5A6-7F5B5B0874C7}" srcOrd="0" destOrd="0" presId="urn:microsoft.com/office/officeart/2005/8/layout/process4"/>
    <dgm:cxn modelId="{B9034BBE-125D-41B6-8FCF-990186EE1F96}" type="presParOf" srcId="{169C9A25-4403-493F-9848-0E0E4CB4532D}" destId="{DBC117E8-A30E-4C0B-A98B-B93DA78EFBF9}" srcOrd="3" destOrd="0" presId="urn:microsoft.com/office/officeart/2005/8/layout/process4"/>
    <dgm:cxn modelId="{7FB30E18-DB9D-4F1D-90A6-0E99385A09BA}" type="presParOf" srcId="{169C9A25-4403-493F-9848-0E0E4CB4532D}" destId="{C176C432-4AFA-4584-AAD1-5F8ECD2E5ABA}" srcOrd="4" destOrd="0" presId="urn:microsoft.com/office/officeart/2005/8/layout/process4"/>
    <dgm:cxn modelId="{15581106-68A3-405B-A38E-BB2973711F24}" type="presParOf" srcId="{C176C432-4AFA-4584-AAD1-5F8ECD2E5ABA}" destId="{AF772AAD-D56F-493A-B962-47C04E8618F4}" srcOrd="0" destOrd="0" presId="urn:microsoft.com/office/officeart/2005/8/layout/process4"/>
    <dgm:cxn modelId="{A769A8F4-3AF9-487D-9581-0A667423EE61}" type="presParOf" srcId="{C176C432-4AFA-4584-AAD1-5F8ECD2E5ABA}" destId="{984F4981-E841-409F-B39D-2926E4D44F7D}" srcOrd="1" destOrd="0" presId="urn:microsoft.com/office/officeart/2005/8/layout/process4"/>
    <dgm:cxn modelId="{2122A370-BD71-4375-9FBA-8546D81F34DC}" type="presParOf" srcId="{C176C432-4AFA-4584-AAD1-5F8ECD2E5ABA}" destId="{EB612A1F-5BB6-4FD1-A55D-8D2C0319D759}" srcOrd="2" destOrd="0" presId="urn:microsoft.com/office/officeart/2005/8/layout/process4"/>
    <dgm:cxn modelId="{1AC744D7-3701-4074-9118-EFEAEF561FEE}" type="presParOf" srcId="{EB612A1F-5BB6-4FD1-A55D-8D2C0319D759}" destId="{11C9BF9F-C2BC-4980-9AD5-73CBFA80E09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74390-6918-4DF6-9589-3ED95F864697}">
      <dsp:nvSpPr>
        <dsp:cNvPr id="0" name=""/>
        <dsp:cNvSpPr/>
      </dsp:nvSpPr>
      <dsp:spPr>
        <a:xfrm>
          <a:off x="2905258" y="2043170"/>
          <a:ext cx="1190508" cy="1190508"/>
        </a:xfrm>
        <a:prstGeom prst="ellipse">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711200">
            <a:lnSpc>
              <a:spcPct val="90000"/>
            </a:lnSpc>
            <a:spcBef>
              <a:spcPct val="0"/>
            </a:spcBef>
            <a:spcAft>
              <a:spcPct val="35000"/>
            </a:spcAft>
            <a:buNone/>
          </a:pPr>
          <a:r>
            <a:rPr lang="de-CH" sz="1400" b="1" kern="1200">
              <a:latin typeface="Calibri"/>
              <a:ea typeface="+mn-ea"/>
              <a:cs typeface="+mn-cs"/>
            </a:rPr>
            <a:t>SCB Stützpunkt</a:t>
          </a:r>
        </a:p>
      </dsp:txBody>
      <dsp:txXfrm>
        <a:off x="3079604" y="2217516"/>
        <a:ext cx="841816" cy="841816"/>
      </dsp:txXfrm>
    </dsp:sp>
    <dsp:sp modelId="{815CD1D8-43C7-4955-AACA-4DA6BCC77B1C}">
      <dsp:nvSpPr>
        <dsp:cNvPr id="0" name=""/>
        <dsp:cNvSpPr/>
      </dsp:nvSpPr>
      <dsp:spPr>
        <a:xfrm rot="16200000">
          <a:off x="3083637" y="1610990"/>
          <a:ext cx="833750" cy="30608"/>
        </a:xfrm>
        <a:custGeom>
          <a:avLst/>
          <a:gdLst/>
          <a:ahLst/>
          <a:cxnLst/>
          <a:rect l="0" t="0" r="0" b="0"/>
          <a:pathLst>
            <a:path>
              <a:moveTo>
                <a:pt x="0" y="15304"/>
              </a:moveTo>
              <a:lnTo>
                <a:pt x="833750" y="15304"/>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CH" sz="500" kern="1200" dirty="0"/>
        </a:p>
      </dsp:txBody>
      <dsp:txXfrm>
        <a:off x="3479668" y="1605451"/>
        <a:ext cx="41687" cy="41687"/>
      </dsp:txXfrm>
    </dsp:sp>
    <dsp:sp modelId="{0DDDA53E-55E4-4170-8F6F-D8EB0C9EA89A}">
      <dsp:nvSpPr>
        <dsp:cNvPr id="0" name=""/>
        <dsp:cNvSpPr/>
      </dsp:nvSpPr>
      <dsp:spPr>
        <a:xfrm>
          <a:off x="2905258" y="18911"/>
          <a:ext cx="1190508" cy="1190508"/>
        </a:xfrm>
        <a:prstGeom prst="ellipse">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CH" sz="1400" b="1" kern="1200" dirty="0"/>
            <a:t>TV</a:t>
          </a:r>
          <a:br>
            <a:rPr lang="de-CH" sz="1400" b="1" kern="1200" dirty="0"/>
          </a:br>
          <a:r>
            <a:rPr lang="de-CH" sz="1400" b="1" kern="1200" dirty="0" err="1"/>
            <a:t>Reussbühl</a:t>
          </a:r>
          <a:endParaRPr lang="de-CH" sz="1400" b="1" kern="1200" dirty="0"/>
        </a:p>
        <a:p>
          <a:pPr marL="0" lvl="0" indent="0" algn="ctr" defTabSz="622300">
            <a:lnSpc>
              <a:spcPct val="90000"/>
            </a:lnSpc>
            <a:spcBef>
              <a:spcPct val="0"/>
            </a:spcBef>
            <a:spcAft>
              <a:spcPct val="35000"/>
            </a:spcAft>
            <a:buNone/>
          </a:pPr>
          <a:r>
            <a:rPr lang="de-CH" sz="1400" b="1" kern="1200" dirty="0"/>
            <a:t>Basket</a:t>
          </a:r>
        </a:p>
      </dsp:txBody>
      <dsp:txXfrm>
        <a:off x="3079604" y="193257"/>
        <a:ext cx="841816" cy="841816"/>
      </dsp:txXfrm>
    </dsp:sp>
    <dsp:sp modelId="{AD67B94D-5C32-4A03-AAD4-841BFD6FE92D}">
      <dsp:nvSpPr>
        <dsp:cNvPr id="0" name=""/>
        <dsp:cNvSpPr/>
      </dsp:nvSpPr>
      <dsp:spPr>
        <a:xfrm rot="18900000">
          <a:off x="3799320" y="1907436"/>
          <a:ext cx="833750" cy="30608"/>
        </a:xfrm>
        <a:custGeom>
          <a:avLst/>
          <a:gdLst/>
          <a:ahLst/>
          <a:cxnLst/>
          <a:rect l="0" t="0" r="0" b="0"/>
          <a:pathLst>
            <a:path>
              <a:moveTo>
                <a:pt x="0" y="15304"/>
              </a:moveTo>
              <a:lnTo>
                <a:pt x="833750" y="15304"/>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CH" sz="500" kern="1200" dirty="0"/>
        </a:p>
      </dsp:txBody>
      <dsp:txXfrm>
        <a:off x="4195352" y="1901897"/>
        <a:ext cx="41687" cy="41687"/>
      </dsp:txXfrm>
    </dsp:sp>
    <dsp:sp modelId="{B230746C-C28B-4DD2-A0F9-62B5436D62D9}">
      <dsp:nvSpPr>
        <dsp:cNvPr id="0" name=""/>
        <dsp:cNvSpPr/>
      </dsp:nvSpPr>
      <dsp:spPr>
        <a:xfrm>
          <a:off x="4336625" y="611803"/>
          <a:ext cx="1190508" cy="1190508"/>
        </a:xfrm>
        <a:prstGeom prst="ellipse">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711200">
            <a:lnSpc>
              <a:spcPct val="90000"/>
            </a:lnSpc>
            <a:spcBef>
              <a:spcPct val="0"/>
            </a:spcBef>
            <a:spcAft>
              <a:spcPct val="35000"/>
            </a:spcAft>
            <a:buNone/>
          </a:pPr>
          <a:r>
            <a:rPr lang="de-CH" sz="1400" b="1" kern="1200">
              <a:latin typeface="Calibri"/>
              <a:ea typeface="+mn-ea"/>
              <a:cs typeface="+mn-cs"/>
            </a:rPr>
            <a:t>STV Luzern</a:t>
          </a:r>
        </a:p>
        <a:p>
          <a:pPr marL="0" lvl="0" indent="0" algn="ctr" defTabSz="711200">
            <a:lnSpc>
              <a:spcPct val="90000"/>
            </a:lnSpc>
            <a:spcBef>
              <a:spcPct val="0"/>
            </a:spcBef>
            <a:spcAft>
              <a:spcPct val="35000"/>
            </a:spcAft>
            <a:buNone/>
          </a:pPr>
          <a:r>
            <a:rPr lang="de-CH" sz="1400" b="1" kern="1200">
              <a:latin typeface="Calibri"/>
              <a:ea typeface="+mn-ea"/>
              <a:cs typeface="+mn-cs"/>
            </a:rPr>
            <a:t>Basket</a:t>
          </a:r>
        </a:p>
      </dsp:txBody>
      <dsp:txXfrm>
        <a:off x="4510971" y="786149"/>
        <a:ext cx="841816" cy="841816"/>
      </dsp:txXfrm>
    </dsp:sp>
    <dsp:sp modelId="{2870561E-2992-4EA8-B6A0-6D4AF20449A1}">
      <dsp:nvSpPr>
        <dsp:cNvPr id="0" name=""/>
        <dsp:cNvSpPr/>
      </dsp:nvSpPr>
      <dsp:spPr>
        <a:xfrm>
          <a:off x="4095766" y="2623120"/>
          <a:ext cx="833750" cy="30608"/>
        </a:xfrm>
        <a:custGeom>
          <a:avLst/>
          <a:gdLst/>
          <a:ahLst/>
          <a:cxnLst/>
          <a:rect l="0" t="0" r="0" b="0"/>
          <a:pathLst>
            <a:path>
              <a:moveTo>
                <a:pt x="0" y="15304"/>
              </a:moveTo>
              <a:lnTo>
                <a:pt x="833750" y="15304"/>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CH" sz="500" kern="1200" dirty="0"/>
        </a:p>
      </dsp:txBody>
      <dsp:txXfrm>
        <a:off x="4491798" y="2617580"/>
        <a:ext cx="41687" cy="41687"/>
      </dsp:txXfrm>
    </dsp:sp>
    <dsp:sp modelId="{FB401103-6FD1-4788-8349-89CA5E7CFF00}">
      <dsp:nvSpPr>
        <dsp:cNvPr id="0" name=""/>
        <dsp:cNvSpPr/>
      </dsp:nvSpPr>
      <dsp:spPr>
        <a:xfrm>
          <a:off x="4929516" y="2043170"/>
          <a:ext cx="1190508" cy="1190508"/>
        </a:xfrm>
        <a:prstGeom prst="ellipse">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711200">
            <a:lnSpc>
              <a:spcPct val="90000"/>
            </a:lnSpc>
            <a:spcBef>
              <a:spcPct val="0"/>
            </a:spcBef>
            <a:spcAft>
              <a:spcPct val="35000"/>
            </a:spcAft>
            <a:buNone/>
          </a:pPr>
          <a:r>
            <a:rPr lang="de-CH" sz="1400" b="1" kern="1200">
              <a:latin typeface="Calibri"/>
              <a:ea typeface="+mn-ea"/>
              <a:cs typeface="+mn-cs"/>
            </a:rPr>
            <a:t>LK Zug</a:t>
          </a:r>
        </a:p>
        <a:p>
          <a:pPr marL="0" lvl="0" indent="0" algn="ctr" defTabSz="711200">
            <a:lnSpc>
              <a:spcPct val="90000"/>
            </a:lnSpc>
            <a:spcBef>
              <a:spcPct val="0"/>
            </a:spcBef>
            <a:spcAft>
              <a:spcPct val="35000"/>
            </a:spcAft>
            <a:buNone/>
          </a:pPr>
          <a:r>
            <a:rPr lang="de-CH" sz="1400" b="1" kern="1200">
              <a:latin typeface="Calibri"/>
              <a:ea typeface="+mn-ea"/>
              <a:cs typeface="+mn-cs"/>
            </a:rPr>
            <a:t>Basket</a:t>
          </a:r>
        </a:p>
      </dsp:txBody>
      <dsp:txXfrm>
        <a:off x="5103862" y="2217516"/>
        <a:ext cx="841816" cy="841816"/>
      </dsp:txXfrm>
    </dsp:sp>
    <dsp:sp modelId="{060268FA-25C0-4174-9602-38B958A155A4}">
      <dsp:nvSpPr>
        <dsp:cNvPr id="0" name=""/>
        <dsp:cNvSpPr/>
      </dsp:nvSpPr>
      <dsp:spPr>
        <a:xfrm rot="2700000">
          <a:off x="3799320" y="3338803"/>
          <a:ext cx="833750" cy="30608"/>
        </a:xfrm>
        <a:custGeom>
          <a:avLst/>
          <a:gdLst/>
          <a:ahLst/>
          <a:cxnLst/>
          <a:rect l="0" t="0" r="0" b="0"/>
          <a:pathLst>
            <a:path>
              <a:moveTo>
                <a:pt x="0" y="15304"/>
              </a:moveTo>
              <a:lnTo>
                <a:pt x="833750" y="15304"/>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CH" sz="500" kern="1200" dirty="0"/>
        </a:p>
      </dsp:txBody>
      <dsp:txXfrm>
        <a:off x="4195352" y="3333264"/>
        <a:ext cx="41687" cy="41687"/>
      </dsp:txXfrm>
    </dsp:sp>
    <dsp:sp modelId="{7630DE4C-A651-43F7-BB05-EDF6A09A851D}">
      <dsp:nvSpPr>
        <dsp:cNvPr id="0" name=""/>
        <dsp:cNvSpPr/>
      </dsp:nvSpPr>
      <dsp:spPr>
        <a:xfrm>
          <a:off x="4336625" y="3474537"/>
          <a:ext cx="1190508" cy="1190508"/>
        </a:xfrm>
        <a:prstGeom prst="ellipse">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711200">
            <a:lnSpc>
              <a:spcPct val="90000"/>
            </a:lnSpc>
            <a:spcBef>
              <a:spcPct val="0"/>
            </a:spcBef>
            <a:spcAft>
              <a:spcPct val="35000"/>
            </a:spcAft>
            <a:buNone/>
          </a:pPr>
          <a:r>
            <a:rPr lang="de-CH" sz="1400" b="1" kern="1200">
              <a:latin typeface="Calibri"/>
              <a:ea typeface="+mn-ea"/>
              <a:cs typeface="+mn-cs"/>
            </a:rPr>
            <a:t>BC Arth Goldau</a:t>
          </a:r>
        </a:p>
      </dsp:txBody>
      <dsp:txXfrm>
        <a:off x="4510971" y="3648883"/>
        <a:ext cx="841816" cy="841816"/>
      </dsp:txXfrm>
    </dsp:sp>
    <dsp:sp modelId="{C5FE173D-4CC9-4D67-A84D-E3760963BBCD}">
      <dsp:nvSpPr>
        <dsp:cNvPr id="0" name=""/>
        <dsp:cNvSpPr/>
      </dsp:nvSpPr>
      <dsp:spPr>
        <a:xfrm rot="5400000">
          <a:off x="3083637" y="3635249"/>
          <a:ext cx="833750" cy="30608"/>
        </a:xfrm>
        <a:custGeom>
          <a:avLst/>
          <a:gdLst/>
          <a:ahLst/>
          <a:cxnLst/>
          <a:rect l="0" t="0" r="0" b="0"/>
          <a:pathLst>
            <a:path>
              <a:moveTo>
                <a:pt x="0" y="15304"/>
              </a:moveTo>
              <a:lnTo>
                <a:pt x="833750" y="15304"/>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CH" sz="500" kern="1200" dirty="0"/>
        </a:p>
      </dsp:txBody>
      <dsp:txXfrm>
        <a:off x="3479668" y="3629710"/>
        <a:ext cx="41687" cy="41687"/>
      </dsp:txXfrm>
    </dsp:sp>
    <dsp:sp modelId="{96D84304-571B-4851-BFB2-7E1437DB0695}">
      <dsp:nvSpPr>
        <dsp:cNvPr id="0" name=""/>
        <dsp:cNvSpPr/>
      </dsp:nvSpPr>
      <dsp:spPr>
        <a:xfrm>
          <a:off x="2905258" y="4067428"/>
          <a:ext cx="1190508" cy="1190508"/>
        </a:xfrm>
        <a:prstGeom prst="ellipse">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711200">
            <a:lnSpc>
              <a:spcPct val="90000"/>
            </a:lnSpc>
            <a:spcBef>
              <a:spcPct val="0"/>
            </a:spcBef>
            <a:spcAft>
              <a:spcPct val="35000"/>
            </a:spcAft>
            <a:buNone/>
          </a:pPr>
          <a:r>
            <a:rPr lang="de-CH" sz="1400" b="1" kern="1200">
              <a:latin typeface="Calibri"/>
              <a:ea typeface="+mn-ea"/>
              <a:cs typeface="+mn-cs"/>
            </a:rPr>
            <a:t>BC </a:t>
          </a:r>
        </a:p>
        <a:p>
          <a:pPr marL="0" lvl="0" indent="0" algn="ctr" defTabSz="711200">
            <a:lnSpc>
              <a:spcPct val="90000"/>
            </a:lnSpc>
            <a:spcBef>
              <a:spcPct val="0"/>
            </a:spcBef>
            <a:spcAft>
              <a:spcPct val="35000"/>
            </a:spcAft>
            <a:buNone/>
          </a:pPr>
          <a:r>
            <a:rPr lang="de-CH" sz="1400" b="1" kern="1200">
              <a:latin typeface="Calibri"/>
              <a:ea typeface="+mn-ea"/>
              <a:cs typeface="+mn-cs"/>
            </a:rPr>
            <a:t>Sarnen</a:t>
          </a:r>
        </a:p>
      </dsp:txBody>
      <dsp:txXfrm>
        <a:off x="3079604" y="4241774"/>
        <a:ext cx="841816" cy="841816"/>
      </dsp:txXfrm>
    </dsp:sp>
    <dsp:sp modelId="{68485EB3-208B-4B81-BA56-CFB7F4408648}">
      <dsp:nvSpPr>
        <dsp:cNvPr id="0" name=""/>
        <dsp:cNvSpPr/>
      </dsp:nvSpPr>
      <dsp:spPr>
        <a:xfrm rot="8100000">
          <a:off x="2367953" y="3338803"/>
          <a:ext cx="833750" cy="30608"/>
        </a:xfrm>
        <a:custGeom>
          <a:avLst/>
          <a:gdLst/>
          <a:ahLst/>
          <a:cxnLst/>
          <a:rect l="0" t="0" r="0" b="0"/>
          <a:pathLst>
            <a:path>
              <a:moveTo>
                <a:pt x="0" y="15304"/>
              </a:moveTo>
              <a:lnTo>
                <a:pt x="833750" y="15304"/>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CH" sz="500" kern="1200" dirty="0"/>
        </a:p>
      </dsp:txBody>
      <dsp:txXfrm rot="10800000">
        <a:off x="2763985" y="3333264"/>
        <a:ext cx="41687" cy="41687"/>
      </dsp:txXfrm>
    </dsp:sp>
    <dsp:sp modelId="{D092DACF-F968-4403-BB03-EFCDC2D25BD2}">
      <dsp:nvSpPr>
        <dsp:cNvPr id="0" name=""/>
        <dsp:cNvSpPr/>
      </dsp:nvSpPr>
      <dsp:spPr>
        <a:xfrm>
          <a:off x="1473891" y="3474537"/>
          <a:ext cx="1190508" cy="1190508"/>
        </a:xfrm>
        <a:prstGeom prst="ellipse">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711200">
            <a:lnSpc>
              <a:spcPct val="90000"/>
            </a:lnSpc>
            <a:spcBef>
              <a:spcPct val="0"/>
            </a:spcBef>
            <a:spcAft>
              <a:spcPct val="35000"/>
            </a:spcAft>
            <a:buNone/>
          </a:pPr>
          <a:r>
            <a:rPr lang="de-CH" sz="1400" b="1" kern="1200">
              <a:latin typeface="Calibri"/>
              <a:ea typeface="+mn-ea"/>
              <a:cs typeface="+mn-cs"/>
            </a:rPr>
            <a:t>BC Buchrain-Ebikon</a:t>
          </a:r>
        </a:p>
      </dsp:txBody>
      <dsp:txXfrm>
        <a:off x="1648237" y="3648883"/>
        <a:ext cx="841816" cy="841816"/>
      </dsp:txXfrm>
    </dsp:sp>
    <dsp:sp modelId="{7C55F522-808B-4452-8D0B-6EB94D1F6BCD}">
      <dsp:nvSpPr>
        <dsp:cNvPr id="0" name=""/>
        <dsp:cNvSpPr/>
      </dsp:nvSpPr>
      <dsp:spPr>
        <a:xfrm rot="10800000">
          <a:off x="2071508" y="2623120"/>
          <a:ext cx="833750" cy="30608"/>
        </a:xfrm>
        <a:custGeom>
          <a:avLst/>
          <a:gdLst/>
          <a:ahLst/>
          <a:cxnLst/>
          <a:rect l="0" t="0" r="0" b="0"/>
          <a:pathLst>
            <a:path>
              <a:moveTo>
                <a:pt x="0" y="15304"/>
              </a:moveTo>
              <a:lnTo>
                <a:pt x="833750" y="15304"/>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CH" sz="500" kern="1200" dirty="0"/>
        </a:p>
      </dsp:txBody>
      <dsp:txXfrm rot="10800000">
        <a:off x="2467539" y="2617580"/>
        <a:ext cx="41687" cy="41687"/>
      </dsp:txXfrm>
    </dsp:sp>
    <dsp:sp modelId="{0A8B261A-B220-4DCF-B94E-F1D47AF60A44}">
      <dsp:nvSpPr>
        <dsp:cNvPr id="0" name=""/>
        <dsp:cNvSpPr/>
      </dsp:nvSpPr>
      <dsp:spPr>
        <a:xfrm>
          <a:off x="880999" y="2043170"/>
          <a:ext cx="1190508" cy="1190508"/>
        </a:xfrm>
        <a:prstGeom prst="ellipse">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CH" sz="1400" b="1" kern="1200" dirty="0"/>
            <a:t>Emmen Basket</a:t>
          </a:r>
        </a:p>
      </dsp:txBody>
      <dsp:txXfrm>
        <a:off x="1055345" y="2217516"/>
        <a:ext cx="841816" cy="841816"/>
      </dsp:txXfrm>
    </dsp:sp>
    <dsp:sp modelId="{37CAFC55-ADEC-4B0D-B855-0D517747FA71}">
      <dsp:nvSpPr>
        <dsp:cNvPr id="0" name=""/>
        <dsp:cNvSpPr/>
      </dsp:nvSpPr>
      <dsp:spPr>
        <a:xfrm rot="13500000">
          <a:off x="2367953" y="1907436"/>
          <a:ext cx="833750" cy="30608"/>
        </a:xfrm>
        <a:custGeom>
          <a:avLst/>
          <a:gdLst/>
          <a:ahLst/>
          <a:cxnLst/>
          <a:rect l="0" t="0" r="0" b="0"/>
          <a:pathLst>
            <a:path>
              <a:moveTo>
                <a:pt x="0" y="15304"/>
              </a:moveTo>
              <a:lnTo>
                <a:pt x="833750" y="15304"/>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CH" sz="500" kern="1200" dirty="0"/>
        </a:p>
      </dsp:txBody>
      <dsp:txXfrm rot="10800000">
        <a:off x="2763985" y="1901897"/>
        <a:ext cx="41687" cy="41687"/>
      </dsp:txXfrm>
    </dsp:sp>
    <dsp:sp modelId="{673FA3ED-00F7-49DD-8224-27925EB3E0A5}">
      <dsp:nvSpPr>
        <dsp:cNvPr id="0" name=""/>
        <dsp:cNvSpPr/>
      </dsp:nvSpPr>
      <dsp:spPr>
        <a:xfrm>
          <a:off x="1473891" y="611803"/>
          <a:ext cx="1190508" cy="1190508"/>
        </a:xfrm>
        <a:prstGeom prst="ellipse">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CH" sz="1400" b="1" kern="1200" dirty="0"/>
            <a:t>BS Kriens </a:t>
          </a:r>
        </a:p>
      </dsp:txBody>
      <dsp:txXfrm>
        <a:off x="1648237" y="786149"/>
        <a:ext cx="841816" cy="841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F8036-AB19-4600-92B2-2EACE6B10418}">
      <dsp:nvSpPr>
        <dsp:cNvPr id="0" name=""/>
        <dsp:cNvSpPr/>
      </dsp:nvSpPr>
      <dsp:spPr>
        <a:xfrm>
          <a:off x="0" y="2439406"/>
          <a:ext cx="7306740" cy="800667"/>
        </a:xfrm>
        <a:prstGeom prst="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de-CH" sz="1500" kern="1200" dirty="0">
              <a:latin typeface="+mj-lt"/>
            </a:rPr>
            <a:t>ab U13/U15  SCB Stützpunkt  </a:t>
          </a:r>
        </a:p>
      </dsp:txBody>
      <dsp:txXfrm>
        <a:off x="0" y="2439406"/>
        <a:ext cx="7306740" cy="432360"/>
      </dsp:txXfrm>
    </dsp:sp>
    <dsp:sp modelId="{9B2B7098-4469-4D90-B987-2AA92D3571B9}">
      <dsp:nvSpPr>
        <dsp:cNvPr id="0" name=""/>
        <dsp:cNvSpPr/>
      </dsp:nvSpPr>
      <dsp:spPr>
        <a:xfrm>
          <a:off x="0" y="2855753"/>
          <a:ext cx="7306740" cy="368307"/>
        </a:xfrm>
        <a:prstGeom prst="rect">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100000"/>
            </a:lnSpc>
            <a:spcBef>
              <a:spcPct val="0"/>
            </a:spcBef>
            <a:spcAft>
              <a:spcPct val="35000"/>
            </a:spcAft>
            <a:buNone/>
          </a:pPr>
          <a:r>
            <a:rPr lang="de-CH" sz="2000" kern="1200" dirty="0">
              <a:latin typeface="+mj-lt"/>
            </a:rPr>
            <a:t> U13, U15, U17, U20, NLB  </a:t>
          </a:r>
        </a:p>
      </dsp:txBody>
      <dsp:txXfrm>
        <a:off x="0" y="2855753"/>
        <a:ext cx="7306740" cy="368307"/>
      </dsp:txXfrm>
    </dsp:sp>
    <dsp:sp modelId="{5D5DD51E-09F3-44B6-9605-6085B45D865E}">
      <dsp:nvSpPr>
        <dsp:cNvPr id="0" name=""/>
        <dsp:cNvSpPr/>
      </dsp:nvSpPr>
      <dsp:spPr>
        <a:xfrm rot="10800000">
          <a:off x="0" y="1219989"/>
          <a:ext cx="7306740" cy="1231426"/>
        </a:xfrm>
        <a:prstGeom prst="upArrowCallou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de-CH" sz="1500" kern="1200" dirty="0">
              <a:latin typeface="+mj-lt"/>
            </a:rPr>
            <a:t>U13/U15 </a:t>
          </a:r>
          <a:r>
            <a:rPr lang="de-CH" sz="1500" kern="1200" dirty="0" err="1">
              <a:latin typeface="+mj-lt"/>
            </a:rPr>
            <a:t>Kompetenzzentum</a:t>
          </a:r>
          <a:endParaRPr lang="de-CH" sz="1500" kern="1200" dirty="0">
            <a:latin typeface="+mj-lt"/>
          </a:endParaRPr>
        </a:p>
      </dsp:txBody>
      <dsp:txXfrm rot="-10800000">
        <a:off x="0" y="1219989"/>
        <a:ext cx="7306740" cy="432230"/>
      </dsp:txXfrm>
    </dsp:sp>
    <dsp:sp modelId="{AF24AA3D-14CF-45C1-A5A6-7F5B5B0874C7}">
      <dsp:nvSpPr>
        <dsp:cNvPr id="0" name=""/>
        <dsp:cNvSpPr/>
      </dsp:nvSpPr>
      <dsp:spPr>
        <a:xfrm>
          <a:off x="0" y="1652220"/>
          <a:ext cx="7306740" cy="368196"/>
        </a:xfrm>
        <a:prstGeom prst="rect">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100000"/>
            </a:lnSpc>
            <a:spcBef>
              <a:spcPct val="0"/>
            </a:spcBef>
            <a:spcAft>
              <a:spcPct val="35000"/>
            </a:spcAft>
            <a:buNone/>
          </a:pPr>
          <a:r>
            <a:rPr lang="de-CH" sz="2000" kern="1200" dirty="0" err="1">
              <a:latin typeface="+mj-lt"/>
            </a:rPr>
            <a:t>ProBasket</a:t>
          </a:r>
          <a:endParaRPr lang="de-CH" sz="2000" kern="1200" dirty="0">
            <a:latin typeface="+mj-lt"/>
          </a:endParaRPr>
        </a:p>
      </dsp:txBody>
      <dsp:txXfrm>
        <a:off x="0" y="1652220"/>
        <a:ext cx="7306740" cy="368196"/>
      </dsp:txXfrm>
    </dsp:sp>
    <dsp:sp modelId="{984F4981-E841-409F-B39D-2926E4D44F7D}">
      <dsp:nvSpPr>
        <dsp:cNvPr id="0" name=""/>
        <dsp:cNvSpPr/>
      </dsp:nvSpPr>
      <dsp:spPr>
        <a:xfrm rot="10800000">
          <a:off x="0" y="572"/>
          <a:ext cx="7306740" cy="1231426"/>
        </a:xfrm>
        <a:prstGeom prst="upArrowCallou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de-CH" sz="1500" kern="1200" dirty="0"/>
            <a:t>               </a:t>
          </a:r>
          <a:r>
            <a:rPr lang="de-CH" sz="1500" kern="1200" dirty="0">
              <a:latin typeface="+mj-lt"/>
            </a:rPr>
            <a:t>Swiss Central Basketball</a:t>
          </a:r>
          <a:r>
            <a:rPr lang="de-CH" sz="1500" kern="1200" dirty="0"/>
            <a:t>		</a:t>
          </a:r>
        </a:p>
      </dsp:txBody>
      <dsp:txXfrm rot="-10800000">
        <a:off x="0" y="572"/>
        <a:ext cx="7306740" cy="432230"/>
      </dsp:txXfrm>
    </dsp:sp>
    <dsp:sp modelId="{11C9BF9F-C2BC-4980-9AD5-73CBFA80E09A}">
      <dsp:nvSpPr>
        <dsp:cNvPr id="0" name=""/>
        <dsp:cNvSpPr/>
      </dsp:nvSpPr>
      <dsp:spPr>
        <a:xfrm>
          <a:off x="0" y="432803"/>
          <a:ext cx="7306740" cy="368196"/>
        </a:xfrm>
        <a:prstGeom prst="rect">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100000"/>
            </a:lnSpc>
            <a:spcBef>
              <a:spcPct val="0"/>
            </a:spcBef>
            <a:spcAft>
              <a:spcPct val="35000"/>
            </a:spcAft>
            <a:buNone/>
          </a:pPr>
          <a:r>
            <a:rPr lang="de-CH" sz="2000" kern="1200">
              <a:latin typeface="+mj-lt"/>
            </a:rPr>
            <a:t>8 Stammvereine (Breitensport) </a:t>
          </a:r>
          <a:r>
            <a:rPr lang="de-CH" sz="2000" kern="1200"/>
            <a:t>	</a:t>
          </a:r>
        </a:p>
      </dsp:txBody>
      <dsp:txXfrm>
        <a:off x="0" y="432803"/>
        <a:ext cx="7306740" cy="36819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1CB520-215D-4555-889A-4EE2D9D92F21}" type="datetimeFigureOut">
              <a:rPr lang="de-CH" smtClean="0"/>
              <a:t>30.08.2020</a:t>
            </a:fld>
            <a:endParaRPr lang="de-CH"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5D419C-B0AD-4E5D-A8AA-3F95B71FABBD}" type="slidenum">
              <a:rPr lang="de-CH" smtClean="0"/>
              <a:t>‹Nr.›</a:t>
            </a:fld>
            <a:endParaRPr lang="de-CH" dirty="0"/>
          </a:p>
        </p:txBody>
      </p:sp>
    </p:spTree>
    <p:extLst>
      <p:ext uri="{BB962C8B-B14F-4D97-AF65-F5344CB8AC3E}">
        <p14:creationId xmlns:p14="http://schemas.microsoft.com/office/powerpoint/2010/main" val="3533118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B51CE3-AF93-42BE-B428-CD7E27BAD485}" type="datetimeFigureOut">
              <a:rPr lang="de-CH" smtClean="0"/>
              <a:pPr/>
              <a:t>30.08.2020</a:t>
            </a:fld>
            <a:endParaRPr lang="de-CH"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640D32-F03C-485A-8C4B-BD7C4B8D1C4E}" type="slidenum">
              <a:rPr lang="de-CH" smtClean="0"/>
              <a:pPr/>
              <a:t>‹Nr.›</a:t>
            </a:fld>
            <a:endParaRPr lang="de-CH" dirty="0"/>
          </a:p>
        </p:txBody>
      </p:sp>
    </p:spTree>
    <p:extLst>
      <p:ext uri="{BB962C8B-B14F-4D97-AF65-F5344CB8AC3E}">
        <p14:creationId xmlns:p14="http://schemas.microsoft.com/office/powerpoint/2010/main" val="167674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D640D32-F03C-485A-8C4B-BD7C4B8D1C4E}" type="slidenum">
              <a:rPr lang="de-CH" smtClean="0"/>
              <a:pPr/>
              <a:t>2</a:t>
            </a:fld>
            <a:endParaRPr lang="de-CH" dirty="0"/>
          </a:p>
        </p:txBody>
      </p:sp>
    </p:spTree>
    <p:extLst>
      <p:ext uri="{BB962C8B-B14F-4D97-AF65-F5344CB8AC3E}">
        <p14:creationId xmlns:p14="http://schemas.microsoft.com/office/powerpoint/2010/main" val="2678623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de-DE"/>
              <a:t>Mastertitelformat bearbeiten</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a:off x="7325773" y="6117336"/>
            <a:ext cx="857473" cy="365125"/>
          </a:xfrm>
        </p:spPr>
        <p:txBody>
          <a:bodyPr/>
          <a:lstStyle/>
          <a:p>
            <a:fld id="{169EB7CF-90EE-4648-A324-707D3FA789E6}" type="datetime1">
              <a:rPr lang="de-CH" smtClean="0"/>
              <a:t>30.08.2020</a:t>
            </a:fld>
            <a:endParaRPr lang="de-CH" dirty="0"/>
          </a:p>
        </p:txBody>
      </p:sp>
      <p:sp>
        <p:nvSpPr>
          <p:cNvPr id="5" name="Footer Placeholder 4"/>
          <p:cNvSpPr>
            <a:spLocks noGrp="1"/>
          </p:cNvSpPr>
          <p:nvPr>
            <p:ph type="ftr" sz="quarter" idx="11"/>
          </p:nvPr>
        </p:nvSpPr>
        <p:spPr>
          <a:xfrm>
            <a:off x="3623733" y="6117336"/>
            <a:ext cx="3609438" cy="365125"/>
          </a:xfrm>
        </p:spPr>
        <p:txBody>
          <a:bodyPr/>
          <a:lstStyle/>
          <a:p>
            <a:endParaRPr lang="de-CH" dirty="0"/>
          </a:p>
        </p:txBody>
      </p:sp>
      <p:sp>
        <p:nvSpPr>
          <p:cNvPr id="6" name="Slide Number Placeholder 5"/>
          <p:cNvSpPr>
            <a:spLocks noGrp="1"/>
          </p:cNvSpPr>
          <p:nvPr>
            <p:ph type="sldNum" sz="quarter" idx="12"/>
          </p:nvPr>
        </p:nvSpPr>
        <p:spPr>
          <a:xfrm>
            <a:off x="8275320" y="6117336"/>
            <a:ext cx="411480" cy="365125"/>
          </a:xfrm>
        </p:spPr>
        <p:txBody>
          <a:bodyPr/>
          <a:lstStyle/>
          <a:p>
            <a:fld id="{404D99A0-B580-43E1-A036-09042FE76378}" type="slidenum">
              <a:rPr lang="de-CH" smtClean="0"/>
              <a:pPr/>
              <a:t>‹Nr.›</a:t>
            </a:fld>
            <a:endParaRPr lang="de-CH"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51594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02B7FDCD-47E1-46F1-9DF4-074DF0F303CF}" type="datetime1">
              <a:rPr lang="de-CH" smtClean="0"/>
              <a:t>30.08.2020</a:t>
            </a:fld>
            <a:endParaRPr lang="de-CH" dirty="0"/>
          </a:p>
        </p:txBody>
      </p:sp>
      <p:sp>
        <p:nvSpPr>
          <p:cNvPr id="6" name="Footer Placeholder 5"/>
          <p:cNvSpPr>
            <a:spLocks noGrp="1"/>
          </p:cNvSpPr>
          <p:nvPr>
            <p:ph type="ftr" sz="quarter" idx="11"/>
          </p:nvPr>
        </p:nvSpPr>
        <p:spPr/>
        <p:txBody>
          <a:bodyPr/>
          <a:lstStyle/>
          <a:p>
            <a:endParaRPr lang="de-CH" dirty="0"/>
          </a:p>
        </p:txBody>
      </p:sp>
      <p:sp>
        <p:nvSpPr>
          <p:cNvPr id="7" name="Slide Number Placeholder 6"/>
          <p:cNvSpPr>
            <a:spLocks noGrp="1"/>
          </p:cNvSpPr>
          <p:nvPr>
            <p:ph type="sldNum" sz="quarter" idx="12"/>
          </p:nvPr>
        </p:nvSpPr>
        <p:spPr/>
        <p:txBody>
          <a:bodyPr/>
          <a:lstStyle/>
          <a:p>
            <a:fld id="{404D99A0-B580-43E1-A036-09042FE76378}" type="slidenum">
              <a:rPr lang="de-CH" smtClean="0"/>
              <a:pPr/>
              <a:t>‹Nr.›</a:t>
            </a:fld>
            <a:endParaRPr lang="de-CH" dirty="0"/>
          </a:p>
        </p:txBody>
      </p:sp>
    </p:spTree>
    <p:extLst>
      <p:ext uri="{BB962C8B-B14F-4D97-AF65-F5344CB8AC3E}">
        <p14:creationId xmlns:p14="http://schemas.microsoft.com/office/powerpoint/2010/main" val="34097052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de-DE"/>
              <a:t>Mastertitelformat bearbeiten</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2B7FDCD-47E1-46F1-9DF4-074DF0F303CF}" type="datetime1">
              <a:rPr lang="de-CH" smtClean="0"/>
              <a:t>30.08.2020</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404D99A0-B580-43E1-A036-09042FE76378}" type="slidenum">
              <a:rPr lang="de-CH" smtClean="0"/>
              <a:pPr/>
              <a:t>‹Nr.›</a:t>
            </a:fld>
            <a:endParaRPr lang="de-CH" dirty="0"/>
          </a:p>
        </p:txBody>
      </p:sp>
    </p:spTree>
    <p:extLst>
      <p:ext uri="{BB962C8B-B14F-4D97-AF65-F5344CB8AC3E}">
        <p14:creationId xmlns:p14="http://schemas.microsoft.com/office/powerpoint/2010/main" val="38384001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2B7FDCD-47E1-46F1-9DF4-074DF0F303CF}" type="datetime1">
              <a:rPr lang="de-CH" smtClean="0"/>
              <a:t>30.08.2020</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404D99A0-B580-43E1-A036-09042FE76378}" type="slidenum">
              <a:rPr lang="de-CH" smtClean="0"/>
              <a:pPr/>
              <a:t>‹Nr.›</a:t>
            </a:fld>
            <a:endParaRPr lang="de-CH" dirty="0"/>
          </a:p>
        </p:txBody>
      </p:sp>
    </p:spTree>
    <p:extLst>
      <p:ext uri="{BB962C8B-B14F-4D97-AF65-F5344CB8AC3E}">
        <p14:creationId xmlns:p14="http://schemas.microsoft.com/office/powerpoint/2010/main" val="342891244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de-DE"/>
              <a:t>Mastertitelformat bearbeiten</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2B7FDCD-47E1-46F1-9DF4-074DF0F303CF}" type="datetime1">
              <a:rPr lang="de-CH" smtClean="0"/>
              <a:t>30.08.2020</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404D99A0-B580-43E1-A036-09042FE76378}" type="slidenum">
              <a:rPr lang="de-CH" smtClean="0"/>
              <a:pPr/>
              <a:t>‹Nr.›</a:t>
            </a:fld>
            <a:endParaRPr lang="de-CH" dirty="0"/>
          </a:p>
        </p:txBody>
      </p:sp>
    </p:spTree>
    <p:extLst>
      <p:ext uri="{BB962C8B-B14F-4D97-AF65-F5344CB8AC3E}">
        <p14:creationId xmlns:p14="http://schemas.microsoft.com/office/powerpoint/2010/main" val="305107241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de-DE"/>
              <a:t>Mastertextformat bearbeiten</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2B7FDCD-47E1-46F1-9DF4-074DF0F303CF}" type="datetime1">
              <a:rPr lang="de-CH" smtClean="0"/>
              <a:t>30.08.2020</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404D99A0-B580-43E1-A036-09042FE76378}" type="slidenum">
              <a:rPr lang="de-CH" smtClean="0"/>
              <a:pPr/>
              <a:t>‹Nr.›</a:t>
            </a:fld>
            <a:endParaRPr lang="de-CH" dirty="0"/>
          </a:p>
        </p:txBody>
      </p:sp>
    </p:spTree>
    <p:extLst>
      <p:ext uri="{BB962C8B-B14F-4D97-AF65-F5344CB8AC3E}">
        <p14:creationId xmlns:p14="http://schemas.microsoft.com/office/powerpoint/2010/main" val="15151009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de-DE"/>
              <a:t>Mastertitelformat bearbeiten</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de-DE"/>
              <a:t>Mastertextformat bearbeiten</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2B7FDCD-47E1-46F1-9DF4-074DF0F303CF}" type="datetime1">
              <a:rPr lang="de-CH" smtClean="0"/>
              <a:t>30.08.2020</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404D99A0-B580-43E1-A036-09042FE76378}" type="slidenum">
              <a:rPr lang="de-CH" smtClean="0"/>
              <a:pPr/>
              <a:t>‹Nr.›</a:t>
            </a:fld>
            <a:endParaRPr lang="de-CH" dirty="0"/>
          </a:p>
        </p:txBody>
      </p:sp>
    </p:spTree>
    <p:extLst>
      <p:ext uri="{BB962C8B-B14F-4D97-AF65-F5344CB8AC3E}">
        <p14:creationId xmlns:p14="http://schemas.microsoft.com/office/powerpoint/2010/main" val="132731563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A0A606A-581B-462A-8CDE-5B4C95E58E63}" type="datetime1">
              <a:rPr lang="de-CH" smtClean="0"/>
              <a:t>30.08.2020</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404D99A0-B580-43E1-A036-09042FE76378}" type="slidenum">
              <a:rPr lang="de-CH" smtClean="0"/>
              <a:pPr/>
              <a:t>‹Nr.›</a:t>
            </a:fld>
            <a:endParaRPr lang="de-CH" dirty="0"/>
          </a:p>
        </p:txBody>
      </p:sp>
    </p:spTree>
    <p:extLst>
      <p:ext uri="{BB962C8B-B14F-4D97-AF65-F5344CB8AC3E}">
        <p14:creationId xmlns:p14="http://schemas.microsoft.com/office/powerpoint/2010/main" val="10551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34C9F36-8C1B-4638-B4DA-D1E7D30B6284}" type="datetime1">
              <a:rPr lang="de-CH" smtClean="0"/>
              <a:t>30.08.2020</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404D99A0-B580-43E1-A036-09042FE76378}" type="slidenum">
              <a:rPr lang="de-CH" smtClean="0"/>
              <a:pPr/>
              <a:t>‹Nr.›</a:t>
            </a:fld>
            <a:endParaRPr lang="de-CH" dirty="0"/>
          </a:p>
        </p:txBody>
      </p:sp>
    </p:spTree>
    <p:extLst>
      <p:ext uri="{BB962C8B-B14F-4D97-AF65-F5344CB8AC3E}">
        <p14:creationId xmlns:p14="http://schemas.microsoft.com/office/powerpoint/2010/main" val="179920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de-DE"/>
              <a:t>Mastertitelformat bearbeiten</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344329" y="6108173"/>
            <a:ext cx="857473" cy="365125"/>
          </a:xfrm>
        </p:spPr>
        <p:txBody>
          <a:bodyPr/>
          <a:lstStyle/>
          <a:p>
            <a:fld id="{958D80AD-F6DF-4562-9FA0-E522AB7554B9}" type="datetime1">
              <a:rPr lang="de-CH" smtClean="0"/>
              <a:t>30.08.2020</a:t>
            </a:fld>
            <a:endParaRPr lang="de-CH" dirty="0"/>
          </a:p>
        </p:txBody>
      </p:sp>
      <p:sp>
        <p:nvSpPr>
          <p:cNvPr id="5" name="Footer Placeholder 4"/>
          <p:cNvSpPr>
            <a:spLocks noGrp="1"/>
          </p:cNvSpPr>
          <p:nvPr>
            <p:ph type="ftr" sz="quarter" idx="11"/>
          </p:nvPr>
        </p:nvSpPr>
        <p:spPr>
          <a:xfrm>
            <a:off x="1972647" y="6108173"/>
            <a:ext cx="5314517" cy="365125"/>
          </a:xfrm>
        </p:spPr>
        <p:txBody>
          <a:bodyPr/>
          <a:lstStyle/>
          <a:p>
            <a:endParaRPr lang="de-CH" dirty="0"/>
          </a:p>
        </p:txBody>
      </p:sp>
      <p:sp>
        <p:nvSpPr>
          <p:cNvPr id="6" name="Slide Number Placeholder 5"/>
          <p:cNvSpPr>
            <a:spLocks noGrp="1"/>
          </p:cNvSpPr>
          <p:nvPr>
            <p:ph type="sldNum" sz="quarter" idx="12"/>
          </p:nvPr>
        </p:nvSpPr>
        <p:spPr>
          <a:xfrm>
            <a:off x="8258967" y="6108173"/>
            <a:ext cx="427833" cy="365125"/>
          </a:xfrm>
        </p:spPr>
        <p:txBody>
          <a:bodyPr/>
          <a:lstStyle/>
          <a:p>
            <a:fld id="{404D99A0-B580-43E1-A036-09042FE76378}" type="slidenum">
              <a:rPr lang="de-CH" smtClean="0"/>
              <a:pPr/>
              <a:t>‹Nr.›</a:t>
            </a:fld>
            <a:endParaRPr lang="de-CH" dirty="0"/>
          </a:p>
        </p:txBody>
      </p:sp>
    </p:spTree>
    <p:extLst>
      <p:ext uri="{BB962C8B-B14F-4D97-AF65-F5344CB8AC3E}">
        <p14:creationId xmlns:p14="http://schemas.microsoft.com/office/powerpoint/2010/main" val="13247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2B7FDCD-47E1-46F1-9DF4-074DF0F303CF}" type="datetime1">
              <a:rPr lang="de-CH" smtClean="0"/>
              <a:t>30.08.2020</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a:xfrm>
            <a:off x="8273317" y="6116070"/>
            <a:ext cx="413483" cy="365125"/>
          </a:xfrm>
        </p:spPr>
        <p:txBody>
          <a:bodyPr/>
          <a:lstStyle/>
          <a:p>
            <a:fld id="{404D99A0-B580-43E1-A036-09042FE76378}" type="slidenum">
              <a:rPr lang="de-CH" smtClean="0"/>
              <a:pPr/>
              <a:t>‹Nr.›</a:t>
            </a:fld>
            <a:endParaRPr lang="de-CH" dirty="0"/>
          </a:p>
        </p:txBody>
      </p:sp>
    </p:spTree>
    <p:extLst>
      <p:ext uri="{BB962C8B-B14F-4D97-AF65-F5344CB8AC3E}">
        <p14:creationId xmlns:p14="http://schemas.microsoft.com/office/powerpoint/2010/main" val="313454660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de-DE"/>
              <a:t>Mastertitelformat bearbeiten</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7141526B-10D4-4452-A7C7-0A169CE0781C}" type="datetime1">
              <a:rPr lang="de-CH" smtClean="0"/>
              <a:t>30.08.2020</a:t>
            </a:fld>
            <a:endParaRPr lang="de-CH" dirty="0"/>
          </a:p>
        </p:txBody>
      </p:sp>
      <p:sp>
        <p:nvSpPr>
          <p:cNvPr id="6" name="Footer Placeholder 5"/>
          <p:cNvSpPr>
            <a:spLocks noGrp="1"/>
          </p:cNvSpPr>
          <p:nvPr>
            <p:ph type="ftr" sz="quarter" idx="11"/>
          </p:nvPr>
        </p:nvSpPr>
        <p:spPr/>
        <p:txBody>
          <a:bodyPr/>
          <a:lstStyle/>
          <a:p>
            <a:endParaRPr lang="de-CH" dirty="0"/>
          </a:p>
        </p:txBody>
      </p:sp>
      <p:sp>
        <p:nvSpPr>
          <p:cNvPr id="7" name="Slide Number Placeholder 6"/>
          <p:cNvSpPr>
            <a:spLocks noGrp="1"/>
          </p:cNvSpPr>
          <p:nvPr>
            <p:ph type="sldNum" sz="quarter" idx="12"/>
          </p:nvPr>
        </p:nvSpPr>
        <p:spPr/>
        <p:txBody>
          <a:bodyPr/>
          <a:lstStyle/>
          <a:p>
            <a:fld id="{404D99A0-B580-43E1-A036-09042FE76378}" type="slidenum">
              <a:rPr lang="de-CH" smtClean="0"/>
              <a:pPr/>
              <a:t>‹Nr.›</a:t>
            </a:fld>
            <a:endParaRPr lang="de-CH" dirty="0"/>
          </a:p>
        </p:txBody>
      </p:sp>
    </p:spTree>
    <p:extLst>
      <p:ext uri="{BB962C8B-B14F-4D97-AF65-F5344CB8AC3E}">
        <p14:creationId xmlns:p14="http://schemas.microsoft.com/office/powerpoint/2010/main" val="12155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3E498C56-FFF4-48CE-B633-155E99597076}" type="datetime1">
              <a:rPr lang="de-CH" smtClean="0"/>
              <a:t>30.08.2020</a:t>
            </a:fld>
            <a:endParaRPr lang="de-CH" dirty="0"/>
          </a:p>
        </p:txBody>
      </p:sp>
      <p:sp>
        <p:nvSpPr>
          <p:cNvPr id="8" name="Footer Placeholder 7"/>
          <p:cNvSpPr>
            <a:spLocks noGrp="1"/>
          </p:cNvSpPr>
          <p:nvPr>
            <p:ph type="ftr" sz="quarter" idx="11"/>
          </p:nvPr>
        </p:nvSpPr>
        <p:spPr/>
        <p:txBody>
          <a:bodyPr/>
          <a:lstStyle/>
          <a:p>
            <a:endParaRPr lang="de-CH" dirty="0"/>
          </a:p>
        </p:txBody>
      </p:sp>
      <p:sp>
        <p:nvSpPr>
          <p:cNvPr id="9" name="Slide Number Placeholder 8"/>
          <p:cNvSpPr>
            <a:spLocks noGrp="1"/>
          </p:cNvSpPr>
          <p:nvPr>
            <p:ph type="sldNum" sz="quarter" idx="12"/>
          </p:nvPr>
        </p:nvSpPr>
        <p:spPr/>
        <p:txBody>
          <a:bodyPr/>
          <a:lstStyle/>
          <a:p>
            <a:fld id="{404D99A0-B580-43E1-A036-09042FE76378}" type="slidenum">
              <a:rPr lang="de-CH" smtClean="0"/>
              <a:pPr/>
              <a:t>‹Nr.›</a:t>
            </a:fld>
            <a:endParaRPr lang="de-CH" dirty="0"/>
          </a:p>
        </p:txBody>
      </p:sp>
    </p:spTree>
    <p:extLst>
      <p:ext uri="{BB962C8B-B14F-4D97-AF65-F5344CB8AC3E}">
        <p14:creationId xmlns:p14="http://schemas.microsoft.com/office/powerpoint/2010/main" val="385954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334218B5-76B6-4926-8F1D-1F4EA0915E41}" type="datetime1">
              <a:rPr lang="de-CH" smtClean="0"/>
              <a:t>30.08.2020</a:t>
            </a:fld>
            <a:endParaRPr lang="de-CH" dirty="0"/>
          </a:p>
        </p:txBody>
      </p:sp>
      <p:sp>
        <p:nvSpPr>
          <p:cNvPr id="4" name="Footer Placeholder 3"/>
          <p:cNvSpPr>
            <a:spLocks noGrp="1"/>
          </p:cNvSpPr>
          <p:nvPr>
            <p:ph type="ftr" sz="quarter" idx="11"/>
          </p:nvPr>
        </p:nvSpPr>
        <p:spPr/>
        <p:txBody>
          <a:bodyPr/>
          <a:lstStyle/>
          <a:p>
            <a:endParaRPr lang="de-CH" dirty="0"/>
          </a:p>
        </p:txBody>
      </p:sp>
      <p:sp>
        <p:nvSpPr>
          <p:cNvPr id="5" name="Slide Number Placeholder 4"/>
          <p:cNvSpPr>
            <a:spLocks noGrp="1"/>
          </p:cNvSpPr>
          <p:nvPr>
            <p:ph type="sldNum" sz="quarter" idx="12"/>
          </p:nvPr>
        </p:nvSpPr>
        <p:spPr/>
        <p:txBody>
          <a:bodyPr/>
          <a:lstStyle/>
          <a:p>
            <a:fld id="{404D99A0-B580-43E1-A036-09042FE76378}" type="slidenum">
              <a:rPr lang="de-CH" smtClean="0"/>
              <a:pPr/>
              <a:t>‹Nr.›</a:t>
            </a:fld>
            <a:endParaRPr lang="de-CH" dirty="0"/>
          </a:p>
        </p:txBody>
      </p:sp>
    </p:spTree>
    <p:extLst>
      <p:ext uri="{BB962C8B-B14F-4D97-AF65-F5344CB8AC3E}">
        <p14:creationId xmlns:p14="http://schemas.microsoft.com/office/powerpoint/2010/main" val="135426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F40C6-3700-4590-8F93-758D43112913}" type="datetime1">
              <a:rPr lang="de-CH" smtClean="0"/>
              <a:t>30.08.2020</a:t>
            </a:fld>
            <a:endParaRPr lang="de-CH" dirty="0"/>
          </a:p>
        </p:txBody>
      </p:sp>
      <p:sp>
        <p:nvSpPr>
          <p:cNvPr id="3" name="Footer Placeholder 2"/>
          <p:cNvSpPr>
            <a:spLocks noGrp="1"/>
          </p:cNvSpPr>
          <p:nvPr>
            <p:ph type="ftr" sz="quarter" idx="11"/>
          </p:nvPr>
        </p:nvSpPr>
        <p:spPr/>
        <p:txBody>
          <a:bodyPr/>
          <a:lstStyle/>
          <a:p>
            <a:endParaRPr lang="de-CH" dirty="0"/>
          </a:p>
        </p:txBody>
      </p:sp>
      <p:sp>
        <p:nvSpPr>
          <p:cNvPr id="4" name="Slide Number Placeholder 3"/>
          <p:cNvSpPr>
            <a:spLocks noGrp="1"/>
          </p:cNvSpPr>
          <p:nvPr>
            <p:ph type="sldNum" sz="quarter" idx="12"/>
          </p:nvPr>
        </p:nvSpPr>
        <p:spPr/>
        <p:txBody>
          <a:bodyPr/>
          <a:lstStyle/>
          <a:p>
            <a:fld id="{404D99A0-B580-43E1-A036-09042FE76378}" type="slidenum">
              <a:rPr lang="de-CH" smtClean="0"/>
              <a:pPr/>
              <a:t>‹Nr.›</a:t>
            </a:fld>
            <a:endParaRPr lang="de-CH" dirty="0"/>
          </a:p>
        </p:txBody>
      </p:sp>
    </p:spTree>
    <p:extLst>
      <p:ext uri="{BB962C8B-B14F-4D97-AF65-F5344CB8AC3E}">
        <p14:creationId xmlns:p14="http://schemas.microsoft.com/office/powerpoint/2010/main" val="273995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de-DE"/>
              <a:t>Mastertitelformat bearbeiten</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73AF7FE3-7723-4FCD-9D8A-C0ED5EA68757}" type="datetime1">
              <a:rPr lang="de-CH" smtClean="0"/>
              <a:t>30.08.2020</a:t>
            </a:fld>
            <a:endParaRPr lang="de-CH" dirty="0"/>
          </a:p>
        </p:txBody>
      </p:sp>
      <p:sp>
        <p:nvSpPr>
          <p:cNvPr id="6" name="Footer Placeholder 5"/>
          <p:cNvSpPr>
            <a:spLocks noGrp="1"/>
          </p:cNvSpPr>
          <p:nvPr>
            <p:ph type="ftr" sz="quarter" idx="11"/>
          </p:nvPr>
        </p:nvSpPr>
        <p:spPr/>
        <p:txBody>
          <a:bodyPr/>
          <a:lstStyle/>
          <a:p>
            <a:endParaRPr lang="de-CH" dirty="0"/>
          </a:p>
        </p:txBody>
      </p:sp>
      <p:sp>
        <p:nvSpPr>
          <p:cNvPr id="7" name="Slide Number Placeholder 6"/>
          <p:cNvSpPr>
            <a:spLocks noGrp="1"/>
          </p:cNvSpPr>
          <p:nvPr>
            <p:ph type="sldNum" sz="quarter" idx="12"/>
          </p:nvPr>
        </p:nvSpPr>
        <p:spPr/>
        <p:txBody>
          <a:bodyPr/>
          <a:lstStyle/>
          <a:p>
            <a:fld id="{404D99A0-B580-43E1-A036-09042FE76378}" type="slidenum">
              <a:rPr lang="de-CH" smtClean="0"/>
              <a:pPr/>
              <a:t>‹Nr.›</a:t>
            </a:fld>
            <a:endParaRPr lang="de-CH" dirty="0"/>
          </a:p>
        </p:txBody>
      </p:sp>
    </p:spTree>
    <p:extLst>
      <p:ext uri="{BB962C8B-B14F-4D97-AF65-F5344CB8AC3E}">
        <p14:creationId xmlns:p14="http://schemas.microsoft.com/office/powerpoint/2010/main" val="36449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de-DE"/>
              <a:t>Mastertitelformat bearbeiten</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02DF3C13-DC4C-411B-903E-9A66EA8CF3B0}" type="datetime1">
              <a:rPr lang="de-CH" smtClean="0"/>
              <a:t>30.08.2020</a:t>
            </a:fld>
            <a:endParaRPr lang="de-CH" dirty="0"/>
          </a:p>
        </p:txBody>
      </p:sp>
      <p:sp>
        <p:nvSpPr>
          <p:cNvPr id="6" name="Footer Placeholder 5"/>
          <p:cNvSpPr>
            <a:spLocks noGrp="1"/>
          </p:cNvSpPr>
          <p:nvPr>
            <p:ph type="ftr" sz="quarter" idx="11"/>
          </p:nvPr>
        </p:nvSpPr>
        <p:spPr/>
        <p:txBody>
          <a:bodyPr/>
          <a:lstStyle/>
          <a:p>
            <a:endParaRPr lang="de-CH" dirty="0"/>
          </a:p>
        </p:txBody>
      </p:sp>
      <p:sp>
        <p:nvSpPr>
          <p:cNvPr id="7" name="Slide Number Placeholder 6"/>
          <p:cNvSpPr>
            <a:spLocks noGrp="1"/>
          </p:cNvSpPr>
          <p:nvPr>
            <p:ph type="sldNum" sz="quarter" idx="12"/>
          </p:nvPr>
        </p:nvSpPr>
        <p:spPr/>
        <p:txBody>
          <a:bodyPr/>
          <a:lstStyle/>
          <a:p>
            <a:fld id="{404D99A0-B580-43E1-A036-09042FE76378}" type="slidenum">
              <a:rPr lang="de-CH" smtClean="0"/>
              <a:pPr/>
              <a:t>‹Nr.›</a:t>
            </a:fld>
            <a:endParaRPr lang="de-CH" dirty="0"/>
          </a:p>
        </p:txBody>
      </p:sp>
    </p:spTree>
    <p:extLst>
      <p:ext uri="{BB962C8B-B14F-4D97-AF65-F5344CB8AC3E}">
        <p14:creationId xmlns:p14="http://schemas.microsoft.com/office/powerpoint/2010/main" val="351157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B7FDCD-47E1-46F1-9DF4-074DF0F303CF}" type="datetime1">
              <a:rPr lang="de-CH" smtClean="0"/>
              <a:t>30.08.2020</a:t>
            </a:fld>
            <a:endParaRPr lang="de-CH"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de-CH"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4D99A0-B580-43E1-A036-09042FE76378}" type="slidenum">
              <a:rPr lang="de-CH" smtClean="0"/>
              <a:pPr/>
              <a:t>‹Nr.›</a:t>
            </a:fld>
            <a:endParaRPr lang="de-CH" dirty="0"/>
          </a:p>
        </p:txBody>
      </p:sp>
    </p:spTree>
    <p:extLst>
      <p:ext uri="{BB962C8B-B14F-4D97-AF65-F5344CB8AC3E}">
        <p14:creationId xmlns:p14="http://schemas.microsoft.com/office/powerpoint/2010/main" val="384706096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8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34498" name="Rectangle 1"/>
          <p:cNvSpPr>
            <a:spLocks noGrp="1" noChangeArrowheads="1"/>
          </p:cNvSpPr>
          <p:nvPr>
            <p:ph type="title"/>
          </p:nvPr>
        </p:nvSpPr>
        <p:spPr>
          <a:xfrm>
            <a:off x="814776" y="368660"/>
            <a:ext cx="8352928" cy="2808312"/>
          </a:xfrm>
          <a:ln>
            <a:noFill/>
          </a:ln>
          <a:effectLst>
            <a:outerShdw blurRad="50800" dist="50800" dir="2580000" sx="52000" sy="52000" algn="ctr" rotWithShape="0">
              <a:srgbClr val="000000">
                <a:alpha val="43137"/>
              </a:srgbClr>
            </a:outerShdw>
          </a:effectLst>
        </p:spPr>
        <p:txBody>
          <a:bodyPr>
            <a:noAutofit/>
          </a:bodyPr>
          <a:lstStyle/>
          <a:p>
            <a:pPr eaLnBrk="1" hangingPunct="1"/>
            <a:r>
              <a:rPr lang="en-US" sz="6000" b="1" i="1" dirty="0">
                <a:effectLst>
                  <a:glow rad="228600">
                    <a:schemeClr val="bg1">
                      <a:alpha val="40000"/>
                    </a:schemeClr>
                  </a:glow>
                  <a:outerShdw blurRad="38100" dist="38100" dir="2700000" algn="tl">
                    <a:schemeClr val="bg1">
                      <a:alpha val="43000"/>
                    </a:schemeClr>
                  </a:outerShdw>
                </a:effectLst>
                <a:cs typeface="Helvetica Light"/>
              </a:rPr>
              <a:t>Swiss Central Basketball</a:t>
            </a:r>
            <a:br>
              <a:rPr lang="en-US" sz="6000" b="1" i="1" dirty="0">
                <a:effectLst>
                  <a:glow rad="228600">
                    <a:schemeClr val="bg1">
                      <a:alpha val="40000"/>
                    </a:schemeClr>
                  </a:glow>
                  <a:outerShdw blurRad="38100" dist="38100" dir="2700000" algn="tl">
                    <a:schemeClr val="bg1">
                      <a:alpha val="43000"/>
                    </a:schemeClr>
                  </a:outerShdw>
                </a:effectLst>
                <a:cs typeface="Helvetica Light"/>
              </a:rPr>
            </a:br>
            <a:r>
              <a:rPr lang="en-US" sz="6000" b="1" i="1" dirty="0">
                <a:effectLst>
                  <a:glow rad="228600">
                    <a:schemeClr val="bg1">
                      <a:alpha val="40000"/>
                    </a:schemeClr>
                  </a:glow>
                  <a:outerShdw blurRad="38100" dist="38100" dir="2700000" algn="tl">
                    <a:schemeClr val="bg1">
                      <a:alpha val="43000"/>
                    </a:schemeClr>
                  </a:outerShdw>
                </a:effectLst>
                <a:cs typeface="Helvetica Light"/>
              </a:rPr>
              <a:t>Tip-Off 20/21</a:t>
            </a:r>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5085184"/>
            <a:ext cx="2880320" cy="1566686"/>
          </a:xfrm>
          <a:prstGeom prst="rect">
            <a:avLst/>
          </a:prstGeom>
        </p:spPr>
      </p:pic>
    </p:spTree>
    <p:extLst>
      <p:ext uri="{BB962C8B-B14F-4D97-AF65-F5344CB8AC3E}">
        <p14:creationId xmlns:p14="http://schemas.microsoft.com/office/powerpoint/2010/main" val="42257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5592" y="0"/>
            <a:ext cx="3761187" cy="6862763"/>
            <a:chOff x="2928938" y="-4763"/>
            <a:chExt cx="5014912" cy="6862763"/>
          </a:xfrm>
        </p:grpSpPr>
        <p:sp>
          <p:nvSpPr>
            <p:cNvPr id="14"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15"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6"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7"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8"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9"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21" name="Rectangle 20">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696" y="667808"/>
            <a:ext cx="8170607"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92276" y="1261872"/>
            <a:ext cx="2359152" cy="4334256"/>
          </a:xfrm>
        </p:spPr>
        <p:txBody>
          <a:bodyPr>
            <a:normAutofit/>
          </a:bodyPr>
          <a:lstStyle/>
          <a:p>
            <a:r>
              <a:rPr lang="de-CH" sz="3100" dirty="0"/>
              <a:t>SCB Stützpunkt</a:t>
            </a:r>
          </a:p>
        </p:txBody>
      </p:sp>
      <p:cxnSp>
        <p:nvCxnSpPr>
          <p:cNvPr id="23" name="Straight Connector 22">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Inhaltsplatzhalter 2"/>
          <p:cNvSpPr>
            <a:spLocks noGrp="1"/>
          </p:cNvSpPr>
          <p:nvPr>
            <p:ph idx="1"/>
          </p:nvPr>
        </p:nvSpPr>
        <p:spPr>
          <a:xfrm>
            <a:off x="3755949" y="1261873"/>
            <a:ext cx="4463259" cy="4449422"/>
          </a:xfrm>
        </p:spPr>
        <p:txBody>
          <a:bodyPr>
            <a:normAutofit/>
          </a:bodyPr>
          <a:lstStyle/>
          <a:p>
            <a:pPr marL="0" indent="0">
              <a:lnSpc>
                <a:spcPct val="90000"/>
              </a:lnSpc>
              <a:buNone/>
            </a:pPr>
            <a:r>
              <a:rPr lang="de-CH" sz="1700" b="1" dirty="0"/>
              <a:t>Swiss Olympic und Swiss Basketball Kriterien:</a:t>
            </a:r>
          </a:p>
          <a:p>
            <a:pPr>
              <a:lnSpc>
                <a:spcPct val="90000"/>
              </a:lnSpc>
            </a:pPr>
            <a:r>
              <a:rPr lang="de-CH" sz="1700" dirty="0"/>
              <a:t>Basketball Programm </a:t>
            </a:r>
          </a:p>
          <a:p>
            <a:pPr>
              <a:lnSpc>
                <a:spcPct val="90000"/>
              </a:lnSpc>
            </a:pPr>
            <a:r>
              <a:rPr lang="de-CH" sz="1700" dirty="0"/>
              <a:t>Athletik Programm </a:t>
            </a:r>
          </a:p>
          <a:p>
            <a:pPr>
              <a:lnSpc>
                <a:spcPct val="90000"/>
              </a:lnSpc>
            </a:pPr>
            <a:r>
              <a:rPr lang="de-CH" sz="1700" dirty="0"/>
              <a:t>Ernährungsberatung</a:t>
            </a:r>
          </a:p>
          <a:p>
            <a:pPr>
              <a:lnSpc>
                <a:spcPct val="90000"/>
              </a:lnSpc>
            </a:pPr>
            <a:r>
              <a:rPr lang="de-CH" sz="1700" dirty="0"/>
              <a:t>Mental Coaching </a:t>
            </a:r>
          </a:p>
          <a:p>
            <a:pPr>
              <a:lnSpc>
                <a:spcPct val="90000"/>
              </a:lnSpc>
            </a:pPr>
            <a:r>
              <a:rPr lang="de-CH" sz="1700" dirty="0"/>
              <a:t>Medizinische Betreuung </a:t>
            </a:r>
          </a:p>
          <a:p>
            <a:pPr>
              <a:lnSpc>
                <a:spcPct val="90000"/>
              </a:lnSpc>
            </a:pPr>
            <a:r>
              <a:rPr lang="de-CH" sz="1700" dirty="0"/>
              <a:t>Berufsfindung und schulische Unterstützung </a:t>
            </a:r>
          </a:p>
          <a:p>
            <a:pPr>
              <a:lnSpc>
                <a:spcPct val="90000"/>
              </a:lnSpc>
            </a:pPr>
            <a:r>
              <a:rPr lang="de-CH" sz="1700" dirty="0"/>
              <a:t>NLB Team, Nachwuchsteams U13, U15, U17, U20</a:t>
            </a:r>
          </a:p>
          <a:p>
            <a:pPr>
              <a:lnSpc>
                <a:spcPct val="90000"/>
              </a:lnSpc>
            </a:pPr>
            <a:r>
              <a:rPr lang="de-CH" sz="1700" dirty="0"/>
              <a:t>Mini-Abteilung </a:t>
            </a:r>
          </a:p>
          <a:p>
            <a:pPr>
              <a:lnSpc>
                <a:spcPct val="90000"/>
              </a:lnSpc>
            </a:pPr>
            <a:r>
              <a:rPr lang="de-CH" sz="1700" b="1" dirty="0">
                <a:solidFill>
                  <a:srgbClr val="C00000"/>
                </a:solidFill>
              </a:rPr>
              <a:t>Silber Label 2019 (75 von 100 Punkten) </a:t>
            </a:r>
          </a:p>
          <a:p>
            <a:pPr>
              <a:lnSpc>
                <a:spcPct val="90000"/>
              </a:lnSpc>
            </a:pPr>
            <a:endParaRPr lang="de-CH" sz="1700" dirty="0"/>
          </a:p>
        </p:txBody>
      </p:sp>
    </p:spTree>
    <p:extLst>
      <p:ext uri="{BB962C8B-B14F-4D97-AF65-F5344CB8AC3E}">
        <p14:creationId xmlns:p14="http://schemas.microsoft.com/office/powerpoint/2010/main" val="35262918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5592" y="0"/>
            <a:ext cx="3761187" cy="6862763"/>
            <a:chOff x="2928938" y="-4763"/>
            <a:chExt cx="5014912" cy="6862763"/>
          </a:xfrm>
        </p:grpSpPr>
        <p:sp>
          <p:nvSpPr>
            <p:cNvPr id="11"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12"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3"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4"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18" name="Rectangle 17">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696" y="667808"/>
            <a:ext cx="8170607"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92276" y="1261872"/>
            <a:ext cx="2359152" cy="4334256"/>
          </a:xfrm>
        </p:spPr>
        <p:txBody>
          <a:bodyPr>
            <a:normAutofit/>
          </a:bodyPr>
          <a:lstStyle/>
          <a:p>
            <a:pPr algn="r"/>
            <a:r>
              <a:rPr lang="de-CH" sz="3100" dirty="0"/>
              <a:t>Sportschulen in Luzern</a:t>
            </a:r>
          </a:p>
        </p:txBody>
      </p:sp>
      <p:cxnSp>
        <p:nvCxnSpPr>
          <p:cNvPr id="20" name="Straight Connector 19">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Inhaltsplatzhalter 2"/>
          <p:cNvSpPr>
            <a:spLocks noGrp="1"/>
          </p:cNvSpPr>
          <p:nvPr>
            <p:ph idx="1"/>
          </p:nvPr>
        </p:nvSpPr>
        <p:spPr>
          <a:xfrm>
            <a:off x="3755949" y="1261873"/>
            <a:ext cx="4463259" cy="4449422"/>
          </a:xfrm>
        </p:spPr>
        <p:txBody>
          <a:bodyPr>
            <a:normAutofit/>
          </a:bodyPr>
          <a:lstStyle/>
          <a:p>
            <a:r>
              <a:rPr lang="de-CH" sz="1700" dirty="0"/>
              <a:t>Sportschule Kriens – Sekundarstufe (7.-9. Schuljahr)</a:t>
            </a:r>
          </a:p>
          <a:p>
            <a:r>
              <a:rPr lang="de-CH" sz="1700" dirty="0"/>
              <a:t>Sport Gymnasium Alpenquai Luzern </a:t>
            </a:r>
          </a:p>
          <a:p>
            <a:pPr marL="0" indent="0">
              <a:buNone/>
            </a:pPr>
            <a:r>
              <a:rPr lang="de-CH" sz="1500" dirty="0">
                <a:solidFill>
                  <a:srgbClr val="FF0000"/>
                </a:solidFill>
              </a:rPr>
              <a:t>Übertritt nach 1. Kantonsschuljahr oder nach der 2./3. Sekundarstufe (Niveau A) </a:t>
            </a:r>
            <a:br>
              <a:rPr lang="de-CH" sz="1700" dirty="0">
                <a:solidFill>
                  <a:srgbClr val="FF0000"/>
                </a:solidFill>
              </a:rPr>
            </a:br>
            <a:endParaRPr lang="de-CH" sz="1700" dirty="0">
              <a:solidFill>
                <a:srgbClr val="FF0000"/>
              </a:solidFill>
            </a:endParaRPr>
          </a:p>
          <a:p>
            <a:r>
              <a:rPr lang="de-CH" sz="1700" dirty="0" err="1"/>
              <a:t>Frei`s</a:t>
            </a:r>
            <a:r>
              <a:rPr lang="de-CH" sz="1700" dirty="0"/>
              <a:t> kaufmännische Berufsschule Luzern </a:t>
            </a:r>
            <a:br>
              <a:rPr lang="de-CH" sz="1700" dirty="0"/>
            </a:br>
            <a:r>
              <a:rPr lang="de-CH" sz="1700" dirty="0"/>
              <a:t>(Sport-KV)</a:t>
            </a:r>
          </a:p>
          <a:p>
            <a:pPr marL="0" indent="0">
              <a:buNone/>
            </a:pPr>
            <a:r>
              <a:rPr lang="de-CH" sz="1500" dirty="0">
                <a:solidFill>
                  <a:srgbClr val="FF0000"/>
                </a:solidFill>
              </a:rPr>
              <a:t>Obligatorisch: Konditionstrainings Dienstag und Donnerstag bei D&amp;R Performance Ralph Güttinger  </a:t>
            </a:r>
          </a:p>
        </p:txBody>
      </p:sp>
    </p:spTree>
    <p:extLst>
      <p:ext uri="{BB962C8B-B14F-4D97-AF65-F5344CB8AC3E}">
        <p14:creationId xmlns:p14="http://schemas.microsoft.com/office/powerpoint/2010/main" val="14458452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5592" y="0"/>
            <a:ext cx="3761187" cy="6862763"/>
            <a:chOff x="2928938" y="-4763"/>
            <a:chExt cx="5014912" cy="6862763"/>
          </a:xfrm>
        </p:grpSpPr>
        <p:sp>
          <p:nvSpPr>
            <p:cNvPr id="11"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12"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3"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4"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18" name="Rectangle 17">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696" y="667808"/>
            <a:ext cx="8170607"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92276" y="1261872"/>
            <a:ext cx="2359152" cy="4334256"/>
          </a:xfrm>
        </p:spPr>
        <p:txBody>
          <a:bodyPr>
            <a:normAutofit/>
          </a:bodyPr>
          <a:lstStyle/>
          <a:p>
            <a:r>
              <a:rPr lang="de-CH" sz="3100" dirty="0"/>
              <a:t>Kriterien für die Sportschule</a:t>
            </a:r>
          </a:p>
        </p:txBody>
      </p:sp>
      <p:cxnSp>
        <p:nvCxnSpPr>
          <p:cNvPr id="20" name="Straight Connector 19">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Inhaltsplatzhalter 2"/>
          <p:cNvSpPr>
            <a:spLocks noGrp="1"/>
          </p:cNvSpPr>
          <p:nvPr>
            <p:ph idx="1"/>
          </p:nvPr>
        </p:nvSpPr>
        <p:spPr>
          <a:xfrm>
            <a:off x="3755949" y="1261873"/>
            <a:ext cx="4463259" cy="4449422"/>
          </a:xfrm>
        </p:spPr>
        <p:txBody>
          <a:bodyPr>
            <a:noAutofit/>
          </a:bodyPr>
          <a:lstStyle/>
          <a:p>
            <a:r>
              <a:rPr lang="de-CH" sz="2000" dirty="0"/>
              <a:t>Kompetenzzentrum oder Stützpunkt </a:t>
            </a:r>
          </a:p>
          <a:p>
            <a:r>
              <a:rPr lang="de-CH" sz="2000" dirty="0"/>
              <a:t>Talentkarte</a:t>
            </a:r>
          </a:p>
          <a:p>
            <a:r>
              <a:rPr lang="de-CH" sz="2000" dirty="0"/>
              <a:t>Notenschnitt</a:t>
            </a:r>
          </a:p>
          <a:p>
            <a:r>
              <a:rPr lang="de-CH" sz="2000" dirty="0"/>
              <a:t>Min. 10 Trainingsstunden pro Woche</a:t>
            </a:r>
          </a:p>
          <a:p>
            <a:r>
              <a:rPr lang="de-CH" sz="2000" dirty="0"/>
              <a:t>Bereitschaft für die Nationalmannschaft zu spielen</a:t>
            </a:r>
          </a:p>
          <a:p>
            <a:r>
              <a:rPr lang="de-CH" sz="2000" dirty="0"/>
              <a:t>Schweizer Pass </a:t>
            </a:r>
          </a:p>
        </p:txBody>
      </p:sp>
    </p:spTree>
    <p:extLst>
      <p:ext uri="{BB962C8B-B14F-4D97-AF65-F5344CB8AC3E}">
        <p14:creationId xmlns:p14="http://schemas.microsoft.com/office/powerpoint/2010/main" val="1713549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5592" y="0"/>
            <a:ext cx="3761187" cy="6862763"/>
            <a:chOff x="2928938" y="-4763"/>
            <a:chExt cx="5014912" cy="6862763"/>
          </a:xfrm>
        </p:grpSpPr>
        <p:sp>
          <p:nvSpPr>
            <p:cNvPr id="11"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12"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3"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4"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18" name="Rectangle 17">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696" y="667808"/>
            <a:ext cx="8170607"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92276" y="1261872"/>
            <a:ext cx="2359152" cy="4334256"/>
          </a:xfrm>
        </p:spPr>
        <p:txBody>
          <a:bodyPr>
            <a:normAutofit/>
          </a:bodyPr>
          <a:lstStyle/>
          <a:p>
            <a:pPr algn="r"/>
            <a:r>
              <a:rPr lang="de-CH" sz="2400" dirty="0"/>
              <a:t>Verpflichtungen</a:t>
            </a:r>
          </a:p>
        </p:txBody>
      </p:sp>
      <p:cxnSp>
        <p:nvCxnSpPr>
          <p:cNvPr id="20" name="Straight Connector 19">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Inhaltsplatzhalter 2"/>
          <p:cNvSpPr>
            <a:spLocks noGrp="1"/>
          </p:cNvSpPr>
          <p:nvPr>
            <p:ph idx="1"/>
          </p:nvPr>
        </p:nvSpPr>
        <p:spPr>
          <a:xfrm>
            <a:off x="3755949" y="1261873"/>
            <a:ext cx="4463259" cy="4449422"/>
          </a:xfrm>
        </p:spPr>
        <p:txBody>
          <a:bodyPr>
            <a:normAutofit/>
          </a:bodyPr>
          <a:lstStyle/>
          <a:p>
            <a:r>
              <a:rPr lang="de-CH" sz="1700" dirty="0"/>
              <a:t>Trainingsanwesenheit </a:t>
            </a:r>
          </a:p>
          <a:p>
            <a:r>
              <a:rPr lang="de-CH" sz="1700" dirty="0"/>
              <a:t>Einsatz, Teamspirit, Clubloyalität</a:t>
            </a:r>
          </a:p>
          <a:p>
            <a:r>
              <a:rPr lang="de-CH" sz="1700" dirty="0"/>
              <a:t>Eigenverantwortung</a:t>
            </a:r>
          </a:p>
          <a:p>
            <a:r>
              <a:rPr lang="de-CH" sz="1700" dirty="0"/>
              <a:t>Offiziellen- / Schiri-Einsätze</a:t>
            </a:r>
          </a:p>
          <a:p>
            <a:r>
              <a:rPr lang="de-CH" sz="1700" dirty="0"/>
              <a:t>Mithilfe (NLB, Turniere, Vereinsevents)</a:t>
            </a:r>
          </a:p>
          <a:p>
            <a:r>
              <a:rPr lang="de-CH" sz="1700" dirty="0"/>
              <a:t>Vorbildfunktion</a:t>
            </a:r>
          </a:p>
          <a:p>
            <a:r>
              <a:rPr lang="de-CH" sz="1700" dirty="0"/>
              <a:t>Kommunikation (Probleme / Anliegen)</a:t>
            </a:r>
          </a:p>
          <a:p>
            <a:r>
              <a:rPr lang="de-CH" sz="1700" dirty="0"/>
              <a:t>Doppellizenz Regelung</a:t>
            </a:r>
          </a:p>
          <a:p>
            <a:r>
              <a:rPr lang="de-CH" sz="1700" dirty="0"/>
              <a:t>Arzt – Dr. Urs Müller, Chefarzt LUKS</a:t>
            </a:r>
            <a:br>
              <a:rPr lang="de-CH" sz="1700" dirty="0"/>
            </a:br>
            <a:r>
              <a:rPr lang="de-CH" sz="1700" dirty="0" err="1"/>
              <a:t>Physio</a:t>
            </a:r>
            <a:r>
              <a:rPr lang="de-CH" sz="1700" dirty="0"/>
              <a:t> – Physio-Graf, Luzern</a:t>
            </a:r>
          </a:p>
        </p:txBody>
      </p:sp>
    </p:spTree>
    <p:extLst>
      <p:ext uri="{BB962C8B-B14F-4D97-AF65-F5344CB8AC3E}">
        <p14:creationId xmlns:p14="http://schemas.microsoft.com/office/powerpoint/2010/main" val="1751789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E47280D-9DF4-4EC0-870E-F5799F7AD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useBgFill="1">
        <p:nvSpPr>
          <p:cNvPr id="38" name="Freeform 37">
            <a:extLst>
              <a:ext uri="{FF2B5EF4-FFF2-40B4-BE49-F238E27FC236}">
                <a16:creationId xmlns:a16="http://schemas.microsoft.com/office/drawing/2014/main" id="{7ED3A13C-2CCC-4715-A54F-87795E0CE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
            <a:ext cx="6004037" cy="6857999"/>
          </a:xfrm>
          <a:custGeom>
            <a:avLst/>
            <a:gdLst>
              <a:gd name="connsiteX0" fmla="*/ 0 w 8005382"/>
              <a:gd name="connsiteY0" fmla="*/ 0 h 6857999"/>
              <a:gd name="connsiteX1" fmla="*/ 7723450 w 8005382"/>
              <a:gd name="connsiteY1" fmla="*/ 0 h 6857999"/>
              <a:gd name="connsiteX2" fmla="*/ 6859850 w 8005382"/>
              <a:gd name="connsiteY2" fmla="*/ 5223932 h 6857999"/>
              <a:gd name="connsiteX3" fmla="*/ 8005382 w 8005382"/>
              <a:gd name="connsiteY3" fmla="*/ 6857999 h 6857999"/>
              <a:gd name="connsiteX4" fmla="*/ 0 w 8005382"/>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5382" h="6857999">
                <a:moveTo>
                  <a:pt x="0" y="0"/>
                </a:moveTo>
                <a:lnTo>
                  <a:pt x="7723450" y="0"/>
                </a:lnTo>
                <a:lnTo>
                  <a:pt x="6859850" y="5223932"/>
                </a:lnTo>
                <a:lnTo>
                  <a:pt x="8005382" y="6857999"/>
                </a:lnTo>
                <a:lnTo>
                  <a:pt x="0" y="6857999"/>
                </a:lnTo>
                <a:close/>
              </a:path>
            </a:pathLst>
          </a:custGeom>
          <a:ln>
            <a:noFill/>
          </a:ln>
          <a:effectLst/>
        </p:spPr>
        <p:style>
          <a:lnRef idx="1">
            <a:schemeClr val="accent1"/>
          </a:lnRef>
          <a:fillRef idx="1003">
            <a:schemeClr val="lt1"/>
          </a:fillRef>
          <a:effectRef idx="2">
            <a:schemeClr val="accent1"/>
          </a:effectRef>
          <a:fontRef idx="minor">
            <a:schemeClr val="lt1"/>
          </a:fontRef>
        </p:style>
        <p:txBody>
          <a:bodyPr wrap="square" rtlCol="0" anchor="ctr">
            <a:noAutofit/>
          </a:bodyPr>
          <a:lstStyle/>
          <a:p>
            <a:pPr algn="ctr"/>
            <a:endParaRPr lang="en-US"/>
          </a:p>
        </p:txBody>
      </p:sp>
      <p:grpSp>
        <p:nvGrpSpPr>
          <p:cNvPr id="40" name="Group 39">
            <a:extLst>
              <a:ext uri="{FF2B5EF4-FFF2-40B4-BE49-F238E27FC236}">
                <a16:creationId xmlns:a16="http://schemas.microsoft.com/office/drawing/2014/main" id="{FB6C0892-83F6-4C98-B806-06627C7325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07197" y="0"/>
            <a:ext cx="1827609" cy="6858001"/>
            <a:chOff x="1320800" y="0"/>
            <a:chExt cx="2436813" cy="6858001"/>
          </a:xfrm>
        </p:grpSpPr>
        <p:sp>
          <p:nvSpPr>
            <p:cNvPr id="41" name="Freeform 6">
              <a:extLst>
                <a:ext uri="{FF2B5EF4-FFF2-40B4-BE49-F238E27FC236}">
                  <a16:creationId xmlns:a16="http://schemas.microsoft.com/office/drawing/2014/main" id="{76E9889C-BAC7-429B-86C0-2D7736A39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2" name="Freeform 7">
              <a:extLst>
                <a:ext uri="{FF2B5EF4-FFF2-40B4-BE49-F238E27FC236}">
                  <a16:creationId xmlns:a16="http://schemas.microsoft.com/office/drawing/2014/main" id="{B84616D5-1F3D-4B55-BA27-B53B56376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43" name="Freeform 8">
              <a:extLst>
                <a:ext uri="{FF2B5EF4-FFF2-40B4-BE49-F238E27FC236}">
                  <a16:creationId xmlns:a16="http://schemas.microsoft.com/office/drawing/2014/main" id="{D6883E9B-59DA-4777-AC43-55F9164D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44" name="Freeform 9">
              <a:extLst>
                <a:ext uri="{FF2B5EF4-FFF2-40B4-BE49-F238E27FC236}">
                  <a16:creationId xmlns:a16="http://schemas.microsoft.com/office/drawing/2014/main" id="{F5442FF4-005F-4930-92FB-6594E29C4F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5" name="Freeform 10">
              <a:extLst>
                <a:ext uri="{FF2B5EF4-FFF2-40B4-BE49-F238E27FC236}">
                  <a16:creationId xmlns:a16="http://schemas.microsoft.com/office/drawing/2014/main" id="{648BA981-E918-4543-BE19-51E03C571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6" name="Freeform 11">
              <a:extLst>
                <a:ext uri="{FF2B5EF4-FFF2-40B4-BE49-F238E27FC236}">
                  <a16:creationId xmlns:a16="http://schemas.microsoft.com/office/drawing/2014/main" id="{03A6AFED-BD81-4CCC-AADE-1E8923376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el 1">
            <a:extLst>
              <a:ext uri="{FF2B5EF4-FFF2-40B4-BE49-F238E27FC236}">
                <a16:creationId xmlns:a16="http://schemas.microsoft.com/office/drawing/2014/main" id="{3A1D824D-A9A1-4D51-BC54-EEEEBF3D4B46}"/>
              </a:ext>
            </a:extLst>
          </p:cNvPr>
          <p:cNvSpPr>
            <a:spLocks noGrp="1"/>
          </p:cNvSpPr>
          <p:nvPr>
            <p:ph type="title"/>
          </p:nvPr>
        </p:nvSpPr>
        <p:spPr>
          <a:xfrm>
            <a:off x="6256431" y="1023257"/>
            <a:ext cx="2708057" cy="4767943"/>
          </a:xfrm>
          <a:effectLst/>
        </p:spPr>
        <p:txBody>
          <a:bodyPr anchor="ctr">
            <a:normAutofit/>
          </a:bodyPr>
          <a:lstStyle/>
          <a:p>
            <a:pPr algn="l"/>
            <a:r>
              <a:rPr lang="de-DE" sz="2400" b="1" dirty="0"/>
              <a:t>Verhaltenskodex</a:t>
            </a:r>
            <a:br>
              <a:rPr lang="de-DE" sz="2400" b="1" dirty="0"/>
            </a:br>
            <a:br>
              <a:rPr lang="de-DE" sz="2400" dirty="0">
                <a:solidFill>
                  <a:srgbClr val="000000"/>
                </a:solidFill>
              </a:rPr>
            </a:br>
            <a:r>
              <a:rPr lang="de-CH" sz="2000" dirty="0"/>
              <a:t>VERHALTENSREGELN</a:t>
            </a:r>
            <a:endParaRPr lang="de-CH" sz="2400" dirty="0">
              <a:solidFill>
                <a:srgbClr val="000000"/>
              </a:solidFill>
            </a:endParaRPr>
          </a:p>
        </p:txBody>
      </p:sp>
      <p:sp>
        <p:nvSpPr>
          <p:cNvPr id="3" name="Inhaltsplatzhalter 2">
            <a:extLst>
              <a:ext uri="{FF2B5EF4-FFF2-40B4-BE49-F238E27FC236}">
                <a16:creationId xmlns:a16="http://schemas.microsoft.com/office/drawing/2014/main" id="{F1F7878F-4608-4EC7-B1D1-C3213803F305}"/>
              </a:ext>
            </a:extLst>
          </p:cNvPr>
          <p:cNvSpPr>
            <a:spLocks noGrp="1"/>
          </p:cNvSpPr>
          <p:nvPr>
            <p:ph idx="1"/>
          </p:nvPr>
        </p:nvSpPr>
        <p:spPr>
          <a:xfrm>
            <a:off x="179511" y="-171400"/>
            <a:ext cx="5046441" cy="7704856"/>
          </a:xfrm>
        </p:spPr>
        <p:txBody>
          <a:bodyPr anchor="ctr">
            <a:normAutofit/>
          </a:bodyPr>
          <a:lstStyle/>
          <a:p>
            <a:pPr marL="0" indent="0">
              <a:lnSpc>
                <a:spcPct val="90000"/>
              </a:lnSpc>
              <a:buNone/>
            </a:pPr>
            <a:br>
              <a:rPr lang="de-CH" sz="1000" b="1" dirty="0"/>
            </a:br>
            <a:endParaRPr lang="de-CH" sz="1000" dirty="0"/>
          </a:p>
          <a:p>
            <a:pPr marL="0" indent="0">
              <a:lnSpc>
                <a:spcPct val="90000"/>
              </a:lnSpc>
              <a:buNone/>
            </a:pPr>
            <a:r>
              <a:rPr lang="de-CH" sz="1350" b="1" dirty="0">
                <a:ea typeface="Cambria" panose="02040503050406030204" pitchFamily="18" charset="0"/>
              </a:rPr>
              <a:t>Im Allgemeinen</a:t>
            </a:r>
            <a:br>
              <a:rPr lang="de-CH" sz="1350" b="1" dirty="0">
                <a:ea typeface="Cambria" panose="02040503050406030204" pitchFamily="18" charset="0"/>
              </a:rPr>
            </a:br>
            <a:br>
              <a:rPr lang="de-CH" sz="1350" b="1" dirty="0">
                <a:ea typeface="Cambria" panose="02040503050406030204" pitchFamily="18" charset="0"/>
              </a:rPr>
            </a:br>
            <a:r>
              <a:rPr lang="de-CH" sz="1350" dirty="0">
                <a:ea typeface="Cambria" panose="02040503050406030204" pitchFamily="18" charset="0"/>
              </a:rPr>
              <a:t>Im Falle einer Verletzung verpflichtet sich der Spieler, seine Reha oder sportärztliche Betreuung über die Partner von Swiss Central Basketball zu organisieren (Urs Müller, Sportarzt Kantonsspital und Paul Graf Reha-Zentrum) – über Ausnahmen befindet die sportliche Leitung.</a:t>
            </a:r>
          </a:p>
          <a:p>
            <a:pPr marL="0" indent="0">
              <a:lnSpc>
                <a:spcPct val="90000"/>
              </a:lnSpc>
              <a:buNone/>
            </a:pPr>
            <a:r>
              <a:rPr lang="de-CH" sz="1350" dirty="0">
                <a:ea typeface="Cambria" panose="02040503050406030204" pitchFamily="18" charset="0"/>
              </a:rPr>
              <a:t>Die Trainingsanzahl bei Swiss Central Basketball ist in einem überschaubaren Rahmen, daher braucht es eine 100prozentige Fokussierung, Konzentration und Engagement bei jedem Training, Spiel oder jeder Mannschaftsaktivität. </a:t>
            </a:r>
          </a:p>
          <a:p>
            <a:pPr marL="0" indent="0">
              <a:lnSpc>
                <a:spcPct val="90000"/>
              </a:lnSpc>
              <a:buNone/>
            </a:pPr>
            <a:r>
              <a:rPr lang="de-CH" sz="1350" dirty="0">
                <a:ea typeface="Cambria" panose="02040503050406030204" pitchFamily="18" charset="0"/>
              </a:rPr>
              <a:t>Bei Fragen, Unklarheiten oder Problemen müssen Lösungen in erster Linie innerhalb des Teams gefunden werden. Daher muss bei Auftreten von Schwierigkeiten das Gespräch mit dem Trainer und nicht Hilfe von einer Drittperson gesucht werden. Ebenfalls ist es der Trainer, der bei ernsteren Problemen kontaktiert werden soll. </a:t>
            </a:r>
          </a:p>
          <a:p>
            <a:pPr marL="0" indent="0">
              <a:lnSpc>
                <a:spcPct val="90000"/>
              </a:lnSpc>
              <a:buNone/>
            </a:pPr>
            <a:r>
              <a:rPr lang="de-CH" sz="1350" b="1" dirty="0">
                <a:ea typeface="Cambria" panose="02040503050406030204" pitchFamily="18" charset="0"/>
              </a:rPr>
              <a:t>Mannschaftsleben </a:t>
            </a:r>
            <a:br>
              <a:rPr lang="de-CH" sz="1350" b="1" dirty="0">
                <a:ea typeface="Cambria" panose="02040503050406030204" pitchFamily="18" charset="0"/>
              </a:rPr>
            </a:br>
            <a:br>
              <a:rPr lang="de-CH" sz="1350" b="1" dirty="0">
                <a:ea typeface="Cambria" panose="02040503050406030204" pitchFamily="18" charset="0"/>
              </a:rPr>
            </a:br>
            <a:r>
              <a:rPr lang="de-CH" sz="1350" dirty="0">
                <a:ea typeface="Cambria" panose="02040503050406030204" pitchFamily="18" charset="0"/>
              </a:rPr>
              <a:t>Pünktlichkeit: Der Spieler respektiert dieses Prinzip für sämtliche Termine der Mannschaft Reisen, Training, Versammlungen…). </a:t>
            </a:r>
          </a:p>
          <a:p>
            <a:pPr marL="0" indent="0">
              <a:lnSpc>
                <a:spcPct val="90000"/>
              </a:lnSpc>
              <a:buNone/>
            </a:pPr>
            <a:r>
              <a:rPr lang="de-CH" sz="1350" dirty="0">
                <a:ea typeface="Cambria" panose="02040503050406030204" pitchFamily="18" charset="0"/>
              </a:rPr>
              <a:t>Zeit mit der Mannschaft: Normalerweise tragen die Spieler keine Kopfhörer und spielen nicht mit ihren Handys. Während langer Reisen können gewisse Ausnahmen akzeptiert werden. </a:t>
            </a:r>
          </a:p>
          <a:p>
            <a:pPr marL="0" indent="0">
              <a:lnSpc>
                <a:spcPct val="90000"/>
              </a:lnSpc>
              <a:buNone/>
            </a:pPr>
            <a:r>
              <a:rPr lang="de-CH" sz="1350" dirty="0">
                <a:ea typeface="Cambria" panose="02040503050406030204" pitchFamily="18" charset="0"/>
              </a:rPr>
              <a:t>Mahlzeiten: wir gehen und verlassen den Speisesaal gemeinsam. Die Mahlzeiten sind ein Moment der Ruhe und des gemeinsamen Austauschs. Handys sind nicht erlaubt. </a:t>
            </a:r>
          </a:p>
          <a:p>
            <a:pPr marL="0" indent="0">
              <a:buNone/>
            </a:pPr>
            <a:r>
              <a:rPr lang="de-CH" sz="1350" b="1" dirty="0">
                <a:ea typeface="Cambria" panose="02040503050406030204" pitchFamily="18" charset="0"/>
              </a:rPr>
              <a:t>Spiele</a:t>
            </a:r>
            <a:br>
              <a:rPr lang="de-CH" sz="1350" b="1" dirty="0">
                <a:ea typeface="Cambria" panose="02040503050406030204" pitchFamily="18" charset="0"/>
              </a:rPr>
            </a:br>
            <a:br>
              <a:rPr lang="de-CH" sz="1350" b="1" dirty="0">
                <a:ea typeface="Cambria" panose="02040503050406030204" pitchFamily="18" charset="0"/>
              </a:rPr>
            </a:br>
            <a:r>
              <a:rPr lang="de-CH" sz="1350" dirty="0">
                <a:ea typeface="Cambria" panose="02040503050406030204" pitchFamily="18" charset="0"/>
              </a:rPr>
              <a:t>Das Einlaufshirt ist bei jedem Spiel dabei. Wenn ein Einlauftrikot vergessen wird, zeigt dies einen Mangel an Verantwortung gegenüber der Mannschaft. </a:t>
            </a:r>
          </a:p>
          <a:p>
            <a:pPr marL="0" indent="0">
              <a:lnSpc>
                <a:spcPct val="90000"/>
              </a:lnSpc>
              <a:buNone/>
            </a:pPr>
            <a:endParaRPr lang="de-CH" sz="1200" dirty="0"/>
          </a:p>
          <a:p>
            <a:pPr marL="0" indent="0">
              <a:lnSpc>
                <a:spcPct val="90000"/>
              </a:lnSpc>
              <a:buNone/>
            </a:pPr>
            <a:r>
              <a:rPr lang="de-CH" sz="700" dirty="0"/>
              <a:t> </a:t>
            </a:r>
          </a:p>
          <a:p>
            <a:pPr>
              <a:lnSpc>
                <a:spcPct val="90000"/>
              </a:lnSpc>
            </a:pPr>
            <a:endParaRPr lang="de-CH" sz="700" dirty="0"/>
          </a:p>
        </p:txBody>
      </p:sp>
    </p:spTree>
    <p:extLst>
      <p:ext uri="{BB962C8B-B14F-4D97-AF65-F5344CB8AC3E}">
        <p14:creationId xmlns:p14="http://schemas.microsoft.com/office/powerpoint/2010/main" val="95420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E47280D-9DF4-4EC0-870E-F5799F7AD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useBgFill="1">
        <p:nvSpPr>
          <p:cNvPr id="38" name="Freeform 37">
            <a:extLst>
              <a:ext uri="{FF2B5EF4-FFF2-40B4-BE49-F238E27FC236}">
                <a16:creationId xmlns:a16="http://schemas.microsoft.com/office/drawing/2014/main" id="{7ED3A13C-2CCC-4715-A54F-87795E0CE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
            <a:ext cx="6004037" cy="6857999"/>
          </a:xfrm>
          <a:custGeom>
            <a:avLst/>
            <a:gdLst>
              <a:gd name="connsiteX0" fmla="*/ 0 w 8005382"/>
              <a:gd name="connsiteY0" fmla="*/ 0 h 6857999"/>
              <a:gd name="connsiteX1" fmla="*/ 7723450 w 8005382"/>
              <a:gd name="connsiteY1" fmla="*/ 0 h 6857999"/>
              <a:gd name="connsiteX2" fmla="*/ 6859850 w 8005382"/>
              <a:gd name="connsiteY2" fmla="*/ 5223932 h 6857999"/>
              <a:gd name="connsiteX3" fmla="*/ 8005382 w 8005382"/>
              <a:gd name="connsiteY3" fmla="*/ 6857999 h 6857999"/>
              <a:gd name="connsiteX4" fmla="*/ 0 w 8005382"/>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5382" h="6857999">
                <a:moveTo>
                  <a:pt x="0" y="0"/>
                </a:moveTo>
                <a:lnTo>
                  <a:pt x="7723450" y="0"/>
                </a:lnTo>
                <a:lnTo>
                  <a:pt x="6859850" y="5223932"/>
                </a:lnTo>
                <a:lnTo>
                  <a:pt x="8005382" y="6857999"/>
                </a:lnTo>
                <a:lnTo>
                  <a:pt x="0" y="6857999"/>
                </a:lnTo>
                <a:close/>
              </a:path>
            </a:pathLst>
          </a:custGeom>
          <a:ln>
            <a:noFill/>
          </a:ln>
          <a:effectLst/>
        </p:spPr>
        <p:style>
          <a:lnRef idx="1">
            <a:schemeClr val="accent1"/>
          </a:lnRef>
          <a:fillRef idx="1003">
            <a:schemeClr val="lt1"/>
          </a:fillRef>
          <a:effectRef idx="2">
            <a:schemeClr val="accent1"/>
          </a:effectRef>
          <a:fontRef idx="minor">
            <a:schemeClr val="lt1"/>
          </a:fontRef>
        </p:style>
        <p:txBody>
          <a:bodyPr wrap="square" rtlCol="0" anchor="ctr">
            <a:noAutofit/>
          </a:bodyPr>
          <a:lstStyle/>
          <a:p>
            <a:pPr algn="ctr"/>
            <a:endParaRPr lang="en-US"/>
          </a:p>
        </p:txBody>
      </p:sp>
      <p:grpSp>
        <p:nvGrpSpPr>
          <p:cNvPr id="40" name="Group 39">
            <a:extLst>
              <a:ext uri="{FF2B5EF4-FFF2-40B4-BE49-F238E27FC236}">
                <a16:creationId xmlns:a16="http://schemas.microsoft.com/office/drawing/2014/main" id="{FB6C0892-83F6-4C98-B806-06627C7325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07197" y="0"/>
            <a:ext cx="1827609" cy="6858001"/>
            <a:chOff x="1320800" y="0"/>
            <a:chExt cx="2436813" cy="6858001"/>
          </a:xfrm>
        </p:grpSpPr>
        <p:sp>
          <p:nvSpPr>
            <p:cNvPr id="41" name="Freeform 6">
              <a:extLst>
                <a:ext uri="{FF2B5EF4-FFF2-40B4-BE49-F238E27FC236}">
                  <a16:creationId xmlns:a16="http://schemas.microsoft.com/office/drawing/2014/main" id="{76E9889C-BAC7-429B-86C0-2D7736A39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2" name="Freeform 7">
              <a:extLst>
                <a:ext uri="{FF2B5EF4-FFF2-40B4-BE49-F238E27FC236}">
                  <a16:creationId xmlns:a16="http://schemas.microsoft.com/office/drawing/2014/main" id="{B84616D5-1F3D-4B55-BA27-B53B56376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43" name="Freeform 8">
              <a:extLst>
                <a:ext uri="{FF2B5EF4-FFF2-40B4-BE49-F238E27FC236}">
                  <a16:creationId xmlns:a16="http://schemas.microsoft.com/office/drawing/2014/main" id="{D6883E9B-59DA-4777-AC43-55F9164D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44" name="Freeform 9">
              <a:extLst>
                <a:ext uri="{FF2B5EF4-FFF2-40B4-BE49-F238E27FC236}">
                  <a16:creationId xmlns:a16="http://schemas.microsoft.com/office/drawing/2014/main" id="{F5442FF4-005F-4930-92FB-6594E29C4F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5" name="Freeform 10">
              <a:extLst>
                <a:ext uri="{FF2B5EF4-FFF2-40B4-BE49-F238E27FC236}">
                  <a16:creationId xmlns:a16="http://schemas.microsoft.com/office/drawing/2014/main" id="{648BA981-E918-4543-BE19-51E03C571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6" name="Freeform 11">
              <a:extLst>
                <a:ext uri="{FF2B5EF4-FFF2-40B4-BE49-F238E27FC236}">
                  <a16:creationId xmlns:a16="http://schemas.microsoft.com/office/drawing/2014/main" id="{03A6AFED-BD81-4CCC-AADE-1E8923376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el 1">
            <a:extLst>
              <a:ext uri="{FF2B5EF4-FFF2-40B4-BE49-F238E27FC236}">
                <a16:creationId xmlns:a16="http://schemas.microsoft.com/office/drawing/2014/main" id="{3A1D824D-A9A1-4D51-BC54-EEEEBF3D4B46}"/>
              </a:ext>
            </a:extLst>
          </p:cNvPr>
          <p:cNvSpPr>
            <a:spLocks noGrp="1"/>
          </p:cNvSpPr>
          <p:nvPr>
            <p:ph type="title"/>
          </p:nvPr>
        </p:nvSpPr>
        <p:spPr>
          <a:xfrm>
            <a:off x="6256431" y="1023257"/>
            <a:ext cx="2708057" cy="4767943"/>
          </a:xfrm>
          <a:effectLst/>
        </p:spPr>
        <p:txBody>
          <a:bodyPr anchor="ctr">
            <a:normAutofit/>
          </a:bodyPr>
          <a:lstStyle/>
          <a:p>
            <a:pPr algn="l"/>
            <a:r>
              <a:rPr lang="de-DE" sz="2400" b="1" dirty="0"/>
              <a:t>Verhaltenskodex</a:t>
            </a:r>
            <a:br>
              <a:rPr lang="de-DE" sz="2400" b="1" dirty="0"/>
            </a:br>
            <a:br>
              <a:rPr lang="de-DE" sz="2400" dirty="0">
                <a:solidFill>
                  <a:srgbClr val="000000"/>
                </a:solidFill>
              </a:rPr>
            </a:br>
            <a:r>
              <a:rPr lang="de-CH" sz="2000" dirty="0"/>
              <a:t>VERHALTENSREGELN</a:t>
            </a:r>
            <a:endParaRPr lang="de-CH" sz="2400" dirty="0">
              <a:solidFill>
                <a:srgbClr val="000000"/>
              </a:solidFill>
            </a:endParaRPr>
          </a:p>
        </p:txBody>
      </p:sp>
      <p:sp>
        <p:nvSpPr>
          <p:cNvPr id="3" name="Inhaltsplatzhalter 2">
            <a:extLst>
              <a:ext uri="{FF2B5EF4-FFF2-40B4-BE49-F238E27FC236}">
                <a16:creationId xmlns:a16="http://schemas.microsoft.com/office/drawing/2014/main" id="{F1F7878F-4608-4EC7-B1D1-C3213803F305}"/>
              </a:ext>
            </a:extLst>
          </p:cNvPr>
          <p:cNvSpPr>
            <a:spLocks noGrp="1"/>
          </p:cNvSpPr>
          <p:nvPr>
            <p:ph idx="1"/>
          </p:nvPr>
        </p:nvSpPr>
        <p:spPr>
          <a:xfrm>
            <a:off x="179511" y="-171400"/>
            <a:ext cx="5046441" cy="7704856"/>
          </a:xfrm>
        </p:spPr>
        <p:txBody>
          <a:bodyPr anchor="ctr">
            <a:normAutofit fontScale="47500" lnSpcReduction="20000"/>
          </a:bodyPr>
          <a:lstStyle/>
          <a:p>
            <a:pPr marL="0" indent="0">
              <a:buNone/>
            </a:pPr>
            <a:r>
              <a:rPr lang="de-CH" sz="2500" b="1" dirty="0"/>
              <a:t>Garderobe – Mannschaftssitzungen</a:t>
            </a:r>
            <a:endParaRPr lang="de-CH" sz="2500" dirty="0"/>
          </a:p>
          <a:p>
            <a:pPr marL="0" indent="0">
              <a:buNone/>
            </a:pPr>
            <a:r>
              <a:rPr lang="de-CH" sz="2500" dirty="0"/>
              <a:t>Die Garderobe ist ein spezieller Ort, zu dem nur ein beschränkter Kreis der Betreuer Zutritt hat. Alles, was kommuniziert wird, gehört der Gruppe und ist nicht für die Öffentlichkeit bestimmt. Einzig die Trainer haben das Recht, über diese Informationen zu sprechen. </a:t>
            </a:r>
          </a:p>
          <a:p>
            <a:pPr marL="0" indent="0">
              <a:buNone/>
            </a:pPr>
            <a:r>
              <a:rPr lang="de-CH" sz="2500" b="1" dirty="0"/>
              <a:t>Während des Trainings</a:t>
            </a:r>
            <a:endParaRPr lang="de-CH" sz="2500" dirty="0"/>
          </a:p>
          <a:p>
            <a:pPr marL="0" indent="0">
              <a:buNone/>
            </a:pPr>
            <a:r>
              <a:rPr lang="de-CH" sz="2500" dirty="0"/>
              <a:t>Jeder Spieler hat bei jedem Training ein weisses und ein dunkles (schwarz, rot oder sehr dunkle Farbe) Trikot/T-Shirt dabei. Wenn ein Trainingstrikot vergessen wird, zeigt dies einen Mangel an Verantwortung gegenüber der Mannschaft. </a:t>
            </a:r>
          </a:p>
          <a:p>
            <a:pPr marL="0" indent="0">
              <a:buNone/>
            </a:pPr>
            <a:r>
              <a:rPr lang="de-CH" sz="2500" dirty="0"/>
              <a:t>Alle Spieler sind bei den Trainings und den verschiedenen Teamaktivitäten anwesend.</a:t>
            </a:r>
          </a:p>
          <a:p>
            <a:pPr marL="0" indent="0">
              <a:buNone/>
            </a:pPr>
            <a:r>
              <a:rPr lang="de-CH" sz="2500" dirty="0"/>
              <a:t>Bei Verletzungen wird mit dem Trainer abgemacht, an welchen Trainings die Anwesenheit weiterhin obligatorisch ist.</a:t>
            </a:r>
          </a:p>
          <a:p>
            <a:pPr marL="0" indent="0">
              <a:buNone/>
            </a:pPr>
            <a:r>
              <a:rPr lang="de-CH" sz="2500" dirty="0"/>
              <a:t>Alle Spieler sind mindestens 5 Minuten vor dem offiziellen Trainingsbeginn bereit. (</a:t>
            </a:r>
            <a:r>
              <a:rPr lang="de-CH" sz="2500" dirty="0" err="1"/>
              <a:t>Getaped</a:t>
            </a:r>
            <a:r>
              <a:rPr lang="de-CH" sz="2500" dirty="0"/>
              <a:t> und Schuhe angezogen)</a:t>
            </a:r>
          </a:p>
          <a:p>
            <a:pPr marL="0" indent="0">
              <a:buNone/>
            </a:pPr>
            <a:r>
              <a:rPr lang="de-CH" sz="2500" dirty="0"/>
              <a:t>Keine Störungen oder Ablenkungen während dem Training (und Spielen) (Handy, Freunde, Publikum, etc.). Komplexe Fragen können nach der Sitzung mit den Trainern besprochen werden. </a:t>
            </a:r>
          </a:p>
          <a:p>
            <a:pPr marL="0" indent="0">
              <a:buNone/>
            </a:pPr>
            <a:r>
              <a:rPr lang="de-CH" sz="2500" dirty="0"/>
              <a:t>Während des Trainings regelmässig und genügend Flüssigkeit zu sich nehmen. Die Flaschen sind in der Halle, damit die Trinkpausen kurz und effizient genutzt werden können. Jeder besitzt seine eigene Flasche. </a:t>
            </a:r>
          </a:p>
          <a:p>
            <a:pPr marL="0" indent="0">
              <a:buNone/>
            </a:pPr>
            <a:r>
              <a:rPr lang="de-CH" sz="2500" dirty="0"/>
              <a:t>Bemerkungen oder Diskussionen mit den Schiedsrichtern oder Offiziellen sind verboten. Dies gilt für die Trainings und insbesondere für die offiziellen Spiele.</a:t>
            </a:r>
          </a:p>
          <a:p>
            <a:pPr marL="0" indent="0">
              <a:buNone/>
            </a:pPr>
            <a:r>
              <a:rPr lang="de-CH" sz="2500" b="1" dirty="0"/>
              <a:t>Auftritt nach Aussen</a:t>
            </a:r>
            <a:endParaRPr lang="de-CH" sz="2500" dirty="0"/>
          </a:p>
          <a:p>
            <a:pPr marL="0" indent="0">
              <a:buNone/>
            </a:pPr>
            <a:r>
              <a:rPr lang="de-CH" sz="2500" dirty="0"/>
              <a:t>Alle Spieler sind sich jeder Zeit über ihre Verantwortung in soziale Medien (Facebook etc.) bewusst.  Kommentare, Kritik an Mitspielern, Trainern, Schiedsrichtern oder Gegnern, ist verboten. </a:t>
            </a:r>
          </a:p>
          <a:p>
            <a:pPr marL="0" indent="0">
              <a:buNone/>
            </a:pPr>
            <a:r>
              <a:rPr lang="de-CH" sz="2500" dirty="0"/>
              <a:t>Alle Mitglieder von Swiss Central Basketball vertreten die Werte und den Namen von SCB auch an jeglichen anderen Sport-Veranstaltungen (z.B. als Zuschauer bei anderen Spielen etc.).</a:t>
            </a:r>
          </a:p>
          <a:p>
            <a:pPr marL="0" indent="0">
              <a:buNone/>
            </a:pPr>
            <a:r>
              <a:rPr lang="de-CH" sz="2500" dirty="0"/>
              <a:t>Es wird versucht sich auch immer wieder bei seinem Stammverein zu zeigen.</a:t>
            </a:r>
          </a:p>
          <a:p>
            <a:pPr marL="0" indent="0">
              <a:lnSpc>
                <a:spcPct val="90000"/>
              </a:lnSpc>
              <a:buNone/>
            </a:pPr>
            <a:endParaRPr lang="de-CH" sz="1200" dirty="0"/>
          </a:p>
          <a:p>
            <a:pPr marL="0" indent="0">
              <a:lnSpc>
                <a:spcPct val="90000"/>
              </a:lnSpc>
              <a:buNone/>
            </a:pPr>
            <a:r>
              <a:rPr lang="de-CH" sz="700" dirty="0"/>
              <a:t> </a:t>
            </a:r>
          </a:p>
          <a:p>
            <a:pPr>
              <a:lnSpc>
                <a:spcPct val="90000"/>
              </a:lnSpc>
            </a:pPr>
            <a:endParaRPr lang="de-CH" sz="700" dirty="0"/>
          </a:p>
        </p:txBody>
      </p:sp>
    </p:spTree>
    <p:extLst>
      <p:ext uri="{BB962C8B-B14F-4D97-AF65-F5344CB8AC3E}">
        <p14:creationId xmlns:p14="http://schemas.microsoft.com/office/powerpoint/2010/main" val="82045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5592" y="0"/>
            <a:ext cx="3761187" cy="6862763"/>
            <a:chOff x="2928938" y="-4763"/>
            <a:chExt cx="5014912" cy="6862763"/>
          </a:xfrm>
        </p:grpSpPr>
        <p:sp>
          <p:nvSpPr>
            <p:cNvPr id="11"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12"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3"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4"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18" name="Rectangle 17">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696" y="667808"/>
            <a:ext cx="8170607"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92276" y="1261872"/>
            <a:ext cx="2272421" cy="4334256"/>
          </a:xfrm>
        </p:spPr>
        <p:txBody>
          <a:bodyPr>
            <a:normAutofit/>
          </a:bodyPr>
          <a:lstStyle/>
          <a:p>
            <a:pPr algn="r"/>
            <a:r>
              <a:rPr lang="de-DE" sz="2900" dirty="0"/>
              <a:t>Trainingsplan</a:t>
            </a:r>
            <a:endParaRPr lang="de-CH" sz="2900" dirty="0"/>
          </a:p>
        </p:txBody>
      </p:sp>
      <p:cxnSp>
        <p:nvCxnSpPr>
          <p:cNvPr id="20" name="Straight Connector 19">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7" name="Group 2">
            <a:extLst>
              <a:ext uri="{FF2B5EF4-FFF2-40B4-BE49-F238E27FC236}">
                <a16:creationId xmlns:a16="http://schemas.microsoft.com/office/drawing/2014/main" id="{0B58EF48-B6C0-422A-8D4E-1277268E79B0}"/>
              </a:ext>
            </a:extLst>
          </p:cNvPr>
          <p:cNvGraphicFramePr>
            <a:graphicFrameLocks noGrp="1"/>
          </p:cNvGraphicFramePr>
          <p:nvPr>
            <p:extLst>
              <p:ext uri="{D42A27DB-BD31-4B8C-83A1-F6EECF244321}">
                <p14:modId xmlns:p14="http://schemas.microsoft.com/office/powerpoint/2010/main" val="1396367112"/>
              </p:ext>
            </p:extLst>
          </p:nvPr>
        </p:nvGraphicFramePr>
        <p:xfrm>
          <a:off x="3440701" y="979734"/>
          <a:ext cx="5216602" cy="5858124"/>
        </p:xfrm>
        <a:graphic>
          <a:graphicData uri="http://schemas.openxmlformats.org/drawingml/2006/table">
            <a:tbl>
              <a:tblPr/>
              <a:tblGrid>
                <a:gridCol w="1347323">
                  <a:extLst>
                    <a:ext uri="{9D8B030D-6E8A-4147-A177-3AD203B41FA5}">
                      <a16:colId xmlns:a16="http://schemas.microsoft.com/office/drawing/2014/main" val="20000"/>
                    </a:ext>
                  </a:extLst>
                </a:gridCol>
                <a:gridCol w="3869279">
                  <a:extLst>
                    <a:ext uri="{9D8B030D-6E8A-4147-A177-3AD203B41FA5}">
                      <a16:colId xmlns:a16="http://schemas.microsoft.com/office/drawing/2014/main" val="20002"/>
                    </a:ext>
                  </a:extLst>
                </a:gridCol>
              </a:tblGrid>
              <a:tr h="1847628">
                <a:tc>
                  <a:txBody>
                    <a:bodyPr/>
                    <a:lstStyle/>
                    <a:p>
                      <a:pPr marL="0" marR="0" lvl="0" indent="0" algn="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1600" b="1"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U13 Inter</a:t>
                      </a:r>
                    </a:p>
                    <a:p>
                      <a:pPr marL="0" marR="0" lvl="0" indent="0" algn="r" defTabSz="914400" rtl="0" eaLnBrk="1" fontAlgn="base" latinLnBrk="0" hangingPunct="1">
                        <a:lnSpc>
                          <a:spcPct val="100000"/>
                        </a:lnSpc>
                        <a:spcBef>
                          <a:spcPct val="0"/>
                        </a:spcBef>
                        <a:spcAft>
                          <a:spcPct val="0"/>
                        </a:spcAft>
                        <a:buClr>
                          <a:srgbClr val="606060"/>
                        </a:buClr>
                        <a:buSzPct val="100000"/>
                        <a:buFont typeface="Helvetica Neue" charset="0"/>
                        <a:buNone/>
                        <a:tabLst/>
                      </a:pPr>
                      <a:endParaRPr kumimoji="0" lang="en-US" sz="1600" b="1" i="0" u="none" strike="noStrike" cap="none" normalizeH="0" baseline="0" dirty="0">
                        <a:ln>
                          <a:noFill/>
                        </a:ln>
                        <a:solidFill>
                          <a:schemeClr val="tx1"/>
                        </a:solidFill>
                        <a:effectLst/>
                        <a:latin typeface="+mn-lt"/>
                        <a:ea typeface="Helvetica Neue Light" charset="0"/>
                        <a:cs typeface="Helvetica Neue Light" charset="0"/>
                        <a:sym typeface="Helvetica Neue Light" charset="0"/>
                      </a:endParaRPr>
                    </a:p>
                    <a:p>
                      <a:pPr marL="0" marR="0" lvl="0" indent="0" algn="r" defTabSz="914400" rtl="0" eaLnBrk="1" fontAlgn="base" latinLnBrk="0" hangingPunct="1">
                        <a:lnSpc>
                          <a:spcPct val="100000"/>
                        </a:lnSpc>
                        <a:spcBef>
                          <a:spcPct val="0"/>
                        </a:spcBef>
                        <a:spcAft>
                          <a:spcPct val="0"/>
                        </a:spcAft>
                        <a:buClr>
                          <a:srgbClr val="606060"/>
                        </a:buClr>
                        <a:buSzPct val="100000"/>
                        <a:buFont typeface="Helvetica Neue" charset="0"/>
                        <a:buNone/>
                        <a:tabLst/>
                      </a:pPr>
                      <a:br>
                        <a:rPr kumimoji="0" lang="en-US" sz="1600" b="1"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br>
                      <a:r>
                        <a:rPr kumimoji="0" lang="en-US" sz="1600" b="1"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U15 Inter </a:t>
                      </a:r>
                    </a:p>
                  </a:txBody>
                  <a:tcPr marL="35719" marR="35719" marT="35719" marB="35719"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Mi 17:00-19:00 </a:t>
                      </a:r>
                      <a:r>
                        <a:rPr kumimoji="0" lang="en-US" sz="1600" b="0" i="0" u="none" strike="noStrike" cap="none" normalizeH="0" baseline="0" dirty="0" err="1">
                          <a:ln>
                            <a:noFill/>
                          </a:ln>
                          <a:solidFill>
                            <a:schemeClr val="tx1"/>
                          </a:solidFill>
                          <a:effectLst/>
                          <a:latin typeface="+mn-lt"/>
                          <a:ea typeface="Helvetica Neue Light" charset="0"/>
                          <a:cs typeface="Helvetica Neue Light" charset="0"/>
                          <a:sym typeface="Helvetica Neue Light" charset="0"/>
                        </a:rPr>
                        <a:t>Staffeln</a:t>
                      </a:r>
                      <a:endParaRPr kumimoji="0" lang="en-US"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endParaRPr>
                    </a:p>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SA 09.00 – 11.00 </a:t>
                      </a:r>
                      <a:r>
                        <a:rPr kumimoji="0" lang="en-US" sz="1600" b="0" i="0" u="none" strike="noStrike" cap="none" normalizeH="0" baseline="0" dirty="0" err="1">
                          <a:ln>
                            <a:noFill/>
                          </a:ln>
                          <a:solidFill>
                            <a:schemeClr val="tx1"/>
                          </a:solidFill>
                          <a:effectLst/>
                          <a:latin typeface="+mn-lt"/>
                          <a:ea typeface="Helvetica Neue Light" charset="0"/>
                          <a:cs typeface="Helvetica Neue Light" charset="0"/>
                          <a:sym typeface="Helvetica Neue Light" charset="0"/>
                        </a:rPr>
                        <a:t>Uhr</a:t>
                      </a:r>
                      <a:r>
                        <a:rPr kumimoji="0" lang="en-US"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 </a:t>
                      </a:r>
                      <a:r>
                        <a:rPr kumimoji="0" lang="en-US" sz="1600" b="0" i="0" u="none" strike="noStrike" cap="none" normalizeH="0" baseline="0" dirty="0" err="1">
                          <a:ln>
                            <a:noFill/>
                          </a:ln>
                          <a:solidFill>
                            <a:schemeClr val="tx1"/>
                          </a:solidFill>
                          <a:effectLst/>
                          <a:latin typeface="+mn-lt"/>
                          <a:ea typeface="Helvetica Neue Light" charset="0"/>
                          <a:cs typeface="Helvetica Neue Light" charset="0"/>
                          <a:sym typeface="Helvetica Neue Light" charset="0"/>
                        </a:rPr>
                        <a:t>Staffeln</a:t>
                      </a:r>
                      <a:br>
                        <a:rPr kumimoji="0" lang="en-US"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br>
                      <a:endParaRPr kumimoji="0" lang="en-US"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endParaRPr>
                    </a:p>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(Trainings </a:t>
                      </a:r>
                      <a:r>
                        <a:rPr kumimoji="0" lang="en-US" sz="1600" b="0" i="0" u="none" strike="noStrike" cap="none" normalizeH="0" baseline="0" dirty="0" err="1">
                          <a:ln>
                            <a:noFill/>
                          </a:ln>
                          <a:solidFill>
                            <a:schemeClr val="tx1"/>
                          </a:solidFill>
                          <a:effectLst/>
                          <a:latin typeface="+mn-lt"/>
                          <a:ea typeface="Helvetica Neue Light" charset="0"/>
                          <a:cs typeface="Helvetica Neue Light" charset="0"/>
                          <a:sym typeface="Helvetica Neue Light" charset="0"/>
                        </a:rPr>
                        <a:t>bei</a:t>
                      </a:r>
                      <a:r>
                        <a:rPr kumimoji="0" lang="en-US"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 den </a:t>
                      </a:r>
                      <a:r>
                        <a:rPr kumimoji="0" lang="en-US" sz="1600" b="0" i="0" u="none" strike="noStrike" cap="none" normalizeH="0" baseline="0" dirty="0" err="1">
                          <a:ln>
                            <a:noFill/>
                          </a:ln>
                          <a:solidFill>
                            <a:schemeClr val="tx1"/>
                          </a:solidFill>
                          <a:effectLst/>
                          <a:latin typeface="+mn-lt"/>
                          <a:ea typeface="Helvetica Neue Light" charset="0"/>
                          <a:cs typeface="Helvetica Neue Light" charset="0"/>
                          <a:sym typeface="Helvetica Neue Light" charset="0"/>
                        </a:rPr>
                        <a:t>Stammvereinen</a:t>
                      </a:r>
                      <a:r>
                        <a:rPr kumimoji="0" lang="en-US"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a:t>
                      </a:r>
                    </a:p>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MO 18:30-20:30 </a:t>
                      </a:r>
                      <a:r>
                        <a:rPr kumimoji="0" lang="en-US" sz="1600" b="0" i="0" u="none" strike="noStrike" cap="none" normalizeH="0" baseline="0" dirty="0" err="1">
                          <a:ln>
                            <a:noFill/>
                          </a:ln>
                          <a:solidFill>
                            <a:schemeClr val="tx1"/>
                          </a:solidFill>
                          <a:effectLst/>
                          <a:latin typeface="+mn-lt"/>
                          <a:ea typeface="Helvetica Neue Light" charset="0"/>
                          <a:cs typeface="Helvetica Neue Light" charset="0"/>
                          <a:sym typeface="Helvetica Neue Light" charset="0"/>
                        </a:rPr>
                        <a:t>Kondition</a:t>
                      </a:r>
                      <a:r>
                        <a:rPr kumimoji="0" lang="en-US"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/Technik </a:t>
                      </a:r>
                      <a:r>
                        <a:rPr kumimoji="0" lang="en-US" sz="1600" b="0" i="0" u="none" strike="noStrike" cap="none" normalizeH="0" baseline="0" dirty="0" err="1">
                          <a:ln>
                            <a:noFill/>
                          </a:ln>
                          <a:solidFill>
                            <a:schemeClr val="tx1"/>
                          </a:solidFill>
                          <a:effectLst/>
                          <a:latin typeface="+mn-lt"/>
                          <a:ea typeface="Helvetica Neue Light" charset="0"/>
                          <a:cs typeface="Helvetica Neue Light" charset="0"/>
                          <a:sym typeface="Helvetica Neue Light" charset="0"/>
                        </a:rPr>
                        <a:t>Staffeln</a:t>
                      </a:r>
                      <a:endParaRPr kumimoji="0" lang="en-US"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endParaRPr>
                    </a:p>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MI 18.30-20.15 </a:t>
                      </a:r>
                      <a:r>
                        <a:rPr kumimoji="0" lang="en-US" sz="1600" b="0" i="0" u="none" strike="noStrike" cap="none" normalizeH="0" baseline="0" dirty="0" err="1">
                          <a:ln>
                            <a:noFill/>
                          </a:ln>
                          <a:solidFill>
                            <a:schemeClr val="tx1"/>
                          </a:solidFill>
                          <a:effectLst/>
                          <a:latin typeface="+mn-lt"/>
                          <a:ea typeface="Helvetica Neue Light" charset="0"/>
                          <a:cs typeface="Helvetica Neue Light" charset="0"/>
                          <a:sym typeface="Helvetica Neue Light" charset="0"/>
                        </a:rPr>
                        <a:t>Staffeln</a:t>
                      </a:r>
                      <a:endParaRPr kumimoji="0" lang="en-US"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endParaRPr>
                    </a:p>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FR 19.00-20.30 </a:t>
                      </a:r>
                      <a:r>
                        <a:rPr kumimoji="0" lang="en-US" sz="1600" b="0" i="0" u="none" strike="noStrike" cap="none" normalizeH="0" baseline="0" dirty="0" err="1">
                          <a:ln>
                            <a:noFill/>
                          </a:ln>
                          <a:solidFill>
                            <a:schemeClr val="tx1"/>
                          </a:solidFill>
                          <a:effectLst/>
                          <a:latin typeface="+mn-lt"/>
                          <a:ea typeface="Helvetica Neue Light" charset="0"/>
                          <a:cs typeface="Helvetica Neue Light" charset="0"/>
                          <a:sym typeface="Helvetica Neue Light" charset="0"/>
                        </a:rPr>
                        <a:t>Staffeln</a:t>
                      </a:r>
                      <a:endParaRPr kumimoji="0" lang="en-US"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endParaRPr>
                    </a:p>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SA 11.00 – 13.00 </a:t>
                      </a:r>
                      <a:r>
                        <a:rPr kumimoji="0" lang="en-US" sz="1600" b="0" i="0" u="none" strike="noStrike" cap="none" normalizeH="0" baseline="0" dirty="0" err="1">
                          <a:ln>
                            <a:noFill/>
                          </a:ln>
                          <a:solidFill>
                            <a:schemeClr val="tx1"/>
                          </a:solidFill>
                          <a:effectLst/>
                          <a:latin typeface="+mn-lt"/>
                          <a:ea typeface="Helvetica Neue Light" charset="0"/>
                          <a:cs typeface="Helvetica Neue Light" charset="0"/>
                          <a:sym typeface="Helvetica Neue Light" charset="0"/>
                        </a:rPr>
                        <a:t>Uhr</a:t>
                      </a:r>
                      <a:r>
                        <a:rPr kumimoji="0" lang="en-US"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 </a:t>
                      </a:r>
                      <a:r>
                        <a:rPr kumimoji="0" lang="en-US" sz="1600" b="0" i="0" u="none" strike="noStrike" cap="none" normalizeH="0" baseline="0" dirty="0" err="1">
                          <a:ln>
                            <a:noFill/>
                          </a:ln>
                          <a:solidFill>
                            <a:schemeClr val="tx1"/>
                          </a:solidFill>
                          <a:effectLst/>
                          <a:latin typeface="+mn-lt"/>
                          <a:ea typeface="Helvetica Neue Light" charset="0"/>
                          <a:cs typeface="Helvetica Neue Light" charset="0"/>
                          <a:sym typeface="Helvetica Neue Light" charset="0"/>
                        </a:rPr>
                        <a:t>Staffeln</a:t>
                      </a:r>
                      <a:r>
                        <a:rPr kumimoji="0" lang="en-US"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 KZ  </a:t>
                      </a:r>
                    </a:p>
                  </a:txBody>
                  <a:tcPr marL="35719" marR="35719" marT="35719" marB="35719"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1202586">
                <a:tc>
                  <a:txBody>
                    <a:bodyPr/>
                    <a:lstStyle/>
                    <a:p>
                      <a:pPr marL="0" marR="0" lvl="0" indent="0" algn="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1600" b="1"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U17 National</a:t>
                      </a:r>
                    </a:p>
                  </a:txBody>
                  <a:tcPr marL="35719" marR="35719" marT="35719" marB="35719"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MO 18:30 – 20:30 </a:t>
                      </a:r>
                      <a:r>
                        <a:rPr kumimoji="0" lang="en-US" sz="1600" b="0" i="0" u="none" strike="noStrike" cap="none" normalizeH="0" baseline="0" dirty="0" err="1">
                          <a:ln>
                            <a:noFill/>
                          </a:ln>
                          <a:solidFill>
                            <a:schemeClr val="tx1"/>
                          </a:solidFill>
                          <a:effectLst/>
                          <a:latin typeface="+mn-lt"/>
                          <a:ea typeface="Helvetica Neue Light" charset="0"/>
                          <a:cs typeface="Helvetica Neue Light" charset="0"/>
                          <a:sym typeface="Helvetica Neue Light" charset="0"/>
                        </a:rPr>
                        <a:t>Kontition</a:t>
                      </a:r>
                      <a:r>
                        <a:rPr kumimoji="0" lang="en-US"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/Technik </a:t>
                      </a:r>
                      <a:r>
                        <a:rPr kumimoji="0" lang="en-US" sz="1600" b="0" i="0" u="none" strike="noStrike" cap="none" normalizeH="0" baseline="0" dirty="0" err="1">
                          <a:ln>
                            <a:noFill/>
                          </a:ln>
                          <a:solidFill>
                            <a:schemeClr val="tx1"/>
                          </a:solidFill>
                          <a:effectLst/>
                          <a:latin typeface="+mn-lt"/>
                          <a:ea typeface="Helvetica Neue Light" charset="0"/>
                          <a:cs typeface="Helvetica Neue Light" charset="0"/>
                          <a:sym typeface="Helvetica Neue Light" charset="0"/>
                        </a:rPr>
                        <a:t>Staffeln</a:t>
                      </a:r>
                      <a:endParaRPr kumimoji="0" lang="en-US"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endParaRPr>
                    </a:p>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it-IT"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MI 18.30 – 20.15 </a:t>
                      </a:r>
                      <a:r>
                        <a:rPr kumimoji="0" lang="it-IT" sz="1600" b="0" i="0" u="none" strike="noStrike" cap="none" normalizeH="0" baseline="0" dirty="0" err="1">
                          <a:ln>
                            <a:noFill/>
                          </a:ln>
                          <a:solidFill>
                            <a:schemeClr val="tx1"/>
                          </a:solidFill>
                          <a:effectLst/>
                          <a:latin typeface="+mn-lt"/>
                          <a:ea typeface="Helvetica Neue Light" charset="0"/>
                          <a:cs typeface="Helvetica Neue Light" charset="0"/>
                          <a:sym typeface="Helvetica Neue Light" charset="0"/>
                        </a:rPr>
                        <a:t>Uhr</a:t>
                      </a:r>
                      <a:r>
                        <a:rPr kumimoji="0" lang="it-IT"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 </a:t>
                      </a:r>
                      <a:r>
                        <a:rPr kumimoji="0" lang="it-IT" sz="1600" b="0" i="0" u="none" strike="noStrike" cap="none" normalizeH="0" baseline="0" dirty="0" err="1">
                          <a:ln>
                            <a:noFill/>
                          </a:ln>
                          <a:solidFill>
                            <a:schemeClr val="tx1"/>
                          </a:solidFill>
                          <a:effectLst/>
                          <a:latin typeface="+mn-lt"/>
                          <a:ea typeface="Helvetica Neue Light" charset="0"/>
                          <a:cs typeface="Helvetica Neue Light" charset="0"/>
                          <a:sym typeface="Helvetica Neue Light" charset="0"/>
                        </a:rPr>
                        <a:t>Staffeln</a:t>
                      </a:r>
                      <a:endParaRPr kumimoji="0" lang="it-IT"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endParaRPr>
                    </a:p>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it-IT"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DO 18.30 – 20.30 </a:t>
                      </a:r>
                      <a:r>
                        <a:rPr kumimoji="0" lang="it-IT" sz="1600" b="0" i="0" u="none" strike="noStrike" cap="none" normalizeH="0" baseline="0" dirty="0" err="1">
                          <a:ln>
                            <a:noFill/>
                          </a:ln>
                          <a:solidFill>
                            <a:schemeClr val="tx1"/>
                          </a:solidFill>
                          <a:effectLst/>
                          <a:latin typeface="+mn-lt"/>
                          <a:ea typeface="Helvetica Neue Light" charset="0"/>
                          <a:cs typeface="Helvetica Neue Light" charset="0"/>
                          <a:sym typeface="Helvetica Neue Light" charset="0"/>
                        </a:rPr>
                        <a:t>Uhr</a:t>
                      </a:r>
                      <a:r>
                        <a:rPr kumimoji="0" lang="it-IT"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 </a:t>
                      </a:r>
                      <a:r>
                        <a:rPr kumimoji="0" lang="it-IT" sz="1600" b="0" i="0" u="none" strike="noStrike" cap="none" normalizeH="0" baseline="0" dirty="0" err="1">
                          <a:ln>
                            <a:noFill/>
                          </a:ln>
                          <a:solidFill>
                            <a:schemeClr val="tx1"/>
                          </a:solidFill>
                          <a:effectLst/>
                          <a:latin typeface="+mn-lt"/>
                          <a:ea typeface="Helvetica Neue Light" charset="0"/>
                          <a:cs typeface="Helvetica Neue Light" charset="0"/>
                          <a:sym typeface="Helvetica Neue Light" charset="0"/>
                        </a:rPr>
                        <a:t>Staffeln</a:t>
                      </a:r>
                      <a:endParaRPr kumimoji="0" lang="it-IT"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endParaRPr>
                    </a:p>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FR 19.00 – 21:00 </a:t>
                      </a:r>
                      <a:r>
                        <a:rPr kumimoji="0" lang="en-US" sz="1600" b="0" i="0" u="none" strike="noStrike" cap="none" normalizeH="0" baseline="0" dirty="0" err="1">
                          <a:ln>
                            <a:noFill/>
                          </a:ln>
                          <a:solidFill>
                            <a:schemeClr val="tx1"/>
                          </a:solidFill>
                          <a:effectLst/>
                          <a:latin typeface="+mn-lt"/>
                          <a:ea typeface="Helvetica Neue Light" charset="0"/>
                          <a:cs typeface="Helvetica Neue Light" charset="0"/>
                          <a:sym typeface="Helvetica Neue Light" charset="0"/>
                        </a:rPr>
                        <a:t>Uhr</a:t>
                      </a:r>
                      <a:r>
                        <a:rPr kumimoji="0" lang="en-US"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 </a:t>
                      </a:r>
                      <a:r>
                        <a:rPr kumimoji="0" lang="en-US" sz="1600" b="0" i="0" u="none" strike="noStrike" cap="none" normalizeH="0" baseline="0" dirty="0" err="1">
                          <a:ln>
                            <a:noFill/>
                          </a:ln>
                          <a:solidFill>
                            <a:schemeClr val="tx1"/>
                          </a:solidFill>
                          <a:effectLst/>
                          <a:latin typeface="+mn-lt"/>
                          <a:ea typeface="Helvetica Neue Light" charset="0"/>
                          <a:cs typeface="Helvetica Neue Light" charset="0"/>
                          <a:sym typeface="Helvetica Neue Light" charset="0"/>
                        </a:rPr>
                        <a:t>Staffeln</a:t>
                      </a:r>
                      <a:endParaRPr kumimoji="0" lang="en-US" sz="1600" b="0" i="0" u="none" strike="noStrike" cap="none" normalizeH="0" baseline="0" dirty="0">
                        <a:ln>
                          <a:noFill/>
                        </a:ln>
                        <a:solidFill>
                          <a:schemeClr val="tx1"/>
                        </a:solidFill>
                        <a:effectLst/>
                        <a:latin typeface="+mn-lt"/>
                        <a:ea typeface="Helvetica Neue Light" charset="0"/>
                        <a:cs typeface="Helvetica Neue Light" charset="0"/>
                        <a:sym typeface="Helvetica Neue Light" charset="0"/>
                      </a:endParaRPr>
                    </a:p>
                  </a:txBody>
                  <a:tcPr marL="35719" marR="35719" marT="35719" marB="35719"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1456770">
                <a:tc>
                  <a:txBody>
                    <a:bodyPr/>
                    <a:lstStyle/>
                    <a:p>
                      <a:pPr marL="0" marR="0" lvl="0" indent="0" algn="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1600" b="1"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LNB/U20</a:t>
                      </a:r>
                    </a:p>
                  </a:txBody>
                  <a:tcPr marL="35719" marR="35719" marT="35719" marB="35719" horzOverflow="overflow">
                    <a:lnL cap="flat">
                      <a:noFill/>
                    </a:lnL>
                    <a:lnR cap="flat">
                      <a:noFill/>
                    </a:lnR>
                    <a:lnT cap="flat">
                      <a:noFill/>
                    </a:lnT>
                    <a:lnB cap="flat">
                      <a:noFill/>
                    </a:lnB>
                    <a:lnTlToBr>
                      <a:noFill/>
                    </a:lnTlToBr>
                    <a:lnBlToTr>
                      <a:noFill/>
                    </a:lnBlToTr>
                    <a:noFill/>
                  </a:tcPr>
                </a:tc>
                <a:tc>
                  <a:txBody>
                    <a:bodyPr/>
                    <a:lstStyle/>
                    <a:p>
                      <a:r>
                        <a:rPr lang="en-US" sz="1600" baseline="0" dirty="0">
                          <a:latin typeface="+mn-lt"/>
                          <a:cs typeface="Helvetica Light"/>
                        </a:rPr>
                        <a:t>MO 20:00 – 22:00 </a:t>
                      </a:r>
                      <a:r>
                        <a:rPr lang="en-US" sz="1600" baseline="0" dirty="0" err="1">
                          <a:latin typeface="+mn-lt"/>
                          <a:cs typeface="Helvetica Light"/>
                        </a:rPr>
                        <a:t>Kondition</a:t>
                      </a:r>
                      <a:r>
                        <a:rPr lang="en-US" sz="1600" baseline="0" dirty="0">
                          <a:latin typeface="+mn-lt"/>
                          <a:cs typeface="Helvetica Light"/>
                        </a:rPr>
                        <a:t>/Technik </a:t>
                      </a:r>
                      <a:r>
                        <a:rPr lang="en-US" sz="1600" baseline="0" dirty="0" err="1">
                          <a:latin typeface="+mn-lt"/>
                          <a:cs typeface="Helvetica Light"/>
                        </a:rPr>
                        <a:t>Staffeln</a:t>
                      </a:r>
                      <a:endParaRPr lang="en-US" sz="1600" baseline="0" dirty="0">
                        <a:latin typeface="+mn-lt"/>
                        <a:cs typeface="Helvetica Light"/>
                      </a:endParaRPr>
                    </a:p>
                    <a:p>
                      <a:r>
                        <a:rPr lang="de-DE" sz="1600" baseline="0" dirty="0">
                          <a:latin typeface="+mn-lt"/>
                          <a:cs typeface="Helvetica Light"/>
                        </a:rPr>
                        <a:t>DI  18.30 – 20.30 Uhr, Staffeln</a:t>
                      </a:r>
                    </a:p>
                    <a:p>
                      <a:r>
                        <a:rPr lang="de-DE" sz="1600" baseline="0" dirty="0">
                          <a:latin typeface="+mn-lt"/>
                          <a:cs typeface="Helvetica Light"/>
                        </a:rPr>
                        <a:t>MI 20.00- 22:00 Uhr, Staffeln</a:t>
                      </a:r>
                    </a:p>
                    <a:p>
                      <a:r>
                        <a:rPr lang="de-DE" sz="1600" baseline="0" dirty="0">
                          <a:latin typeface="+mn-lt"/>
                          <a:cs typeface="Helvetica Light"/>
                        </a:rPr>
                        <a:t>DO 18.30 – 20.30 Uhr, Wurf, Staffeln</a:t>
                      </a:r>
                    </a:p>
                    <a:p>
                      <a:r>
                        <a:rPr lang="de-DE" sz="1600" baseline="0" dirty="0">
                          <a:latin typeface="+mn-lt"/>
                          <a:cs typeface="Helvetica Light"/>
                        </a:rPr>
                        <a:t>FR 17:00-19:00 Uhr, Staffeln</a:t>
                      </a:r>
                    </a:p>
                  </a:txBody>
                  <a:tcPr marL="35719" marR="35719" marT="35719" marB="35719"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1176610">
                <a:tc>
                  <a:txBody>
                    <a:bodyPr/>
                    <a:lstStyle/>
                    <a:p>
                      <a:pPr marL="0" marR="0" lvl="0" indent="0" algn="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1600" b="1" i="0" u="none" strike="noStrike" cap="none" normalizeH="0" baseline="0" dirty="0">
                          <a:ln>
                            <a:noFill/>
                          </a:ln>
                          <a:solidFill>
                            <a:schemeClr val="tx1"/>
                          </a:solidFill>
                          <a:effectLst/>
                          <a:latin typeface="+mn-lt"/>
                          <a:ea typeface="Helvetica Neue Light" charset="0"/>
                          <a:cs typeface="Helvetica Neue Light" charset="0"/>
                          <a:sym typeface="Helvetica Neue Light" charset="0"/>
                        </a:rPr>
                        <a:t>Herren 2</a:t>
                      </a:r>
                    </a:p>
                  </a:txBody>
                  <a:tcPr marL="35719" marR="35719" marT="35719" marB="35719" horzOverflow="overflow">
                    <a:lnL cap="flat">
                      <a:noFill/>
                    </a:lnL>
                    <a:lnR cap="flat">
                      <a:noFill/>
                    </a:lnR>
                    <a:lnT cap="flat">
                      <a:noFill/>
                    </a:lnT>
                    <a:lnB cap="flat">
                      <a:noFill/>
                    </a:lnB>
                    <a:lnTlToBr>
                      <a:noFill/>
                    </a:lnTlToBr>
                    <a:lnBlToTr>
                      <a:noFill/>
                    </a:lnBlToTr>
                    <a:noFill/>
                  </a:tcPr>
                </a:tc>
                <a:tc>
                  <a:txBody>
                    <a:bodyPr/>
                    <a:lstStyle/>
                    <a:p>
                      <a:r>
                        <a:rPr lang="de-DE" sz="1600" baseline="0" dirty="0">
                          <a:latin typeface="+mn-lt"/>
                          <a:cs typeface="Helvetica Light"/>
                        </a:rPr>
                        <a:t>DO 20:15 – 22:00 Uhr, Staffeln</a:t>
                      </a:r>
                    </a:p>
                  </a:txBody>
                  <a:tcPr marL="35719" marR="35719" marT="35719" marB="35719"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867943270"/>
                  </a:ext>
                </a:extLst>
              </a:tr>
            </a:tbl>
          </a:graphicData>
        </a:graphic>
      </p:graphicFrame>
    </p:spTree>
    <p:extLst>
      <p:ext uri="{BB962C8B-B14F-4D97-AF65-F5344CB8AC3E}">
        <p14:creationId xmlns:p14="http://schemas.microsoft.com/office/powerpoint/2010/main" val="35750366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5592" y="0"/>
            <a:ext cx="3761187" cy="6862763"/>
            <a:chOff x="2928938" y="-4763"/>
            <a:chExt cx="5014912" cy="6862763"/>
          </a:xfrm>
        </p:grpSpPr>
        <p:sp>
          <p:nvSpPr>
            <p:cNvPr id="11"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12"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3"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4"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18" name="Rectangle 17">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696" y="667808"/>
            <a:ext cx="8170607"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92276" y="1261872"/>
            <a:ext cx="2359152" cy="4334256"/>
          </a:xfrm>
        </p:spPr>
        <p:txBody>
          <a:bodyPr>
            <a:normAutofit/>
          </a:bodyPr>
          <a:lstStyle/>
          <a:p>
            <a:pPr algn="r"/>
            <a:r>
              <a:rPr lang="de-CH" sz="3100" dirty="0"/>
              <a:t>Zielsetzung</a:t>
            </a:r>
          </a:p>
        </p:txBody>
      </p:sp>
      <p:cxnSp>
        <p:nvCxnSpPr>
          <p:cNvPr id="20" name="Straight Connector 19">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Inhaltsplatzhalter 2"/>
          <p:cNvSpPr>
            <a:spLocks noGrp="1"/>
          </p:cNvSpPr>
          <p:nvPr>
            <p:ph idx="1"/>
          </p:nvPr>
        </p:nvSpPr>
        <p:spPr>
          <a:xfrm>
            <a:off x="3646900" y="764704"/>
            <a:ext cx="4813532" cy="5425488"/>
          </a:xfrm>
        </p:spPr>
        <p:txBody>
          <a:bodyPr>
            <a:normAutofit fontScale="62500" lnSpcReduction="20000"/>
          </a:bodyPr>
          <a:lstStyle/>
          <a:p>
            <a:pPr marL="0" indent="0">
              <a:lnSpc>
                <a:spcPct val="90000"/>
              </a:lnSpc>
              <a:buNone/>
            </a:pPr>
            <a:r>
              <a:rPr lang="de-CH" sz="2300" b="1" dirty="0">
                <a:solidFill>
                  <a:srgbClr val="C00000"/>
                </a:solidFill>
              </a:rPr>
              <a:t>U13 </a:t>
            </a:r>
            <a:r>
              <a:rPr lang="de-CH" sz="2300" b="1" dirty="0" err="1">
                <a:solidFill>
                  <a:srgbClr val="C00000"/>
                </a:solidFill>
              </a:rPr>
              <a:t>Inter</a:t>
            </a:r>
            <a:endParaRPr lang="de-CH" sz="2300" b="1" dirty="0">
              <a:solidFill>
                <a:srgbClr val="C00000"/>
              </a:solidFill>
            </a:endParaRPr>
          </a:p>
          <a:p>
            <a:pPr marL="0" indent="0">
              <a:lnSpc>
                <a:spcPct val="90000"/>
              </a:lnSpc>
              <a:buNone/>
            </a:pPr>
            <a:r>
              <a:rPr lang="de-CH" sz="2300" dirty="0"/>
              <a:t>   	- Selektion für SCB und Sportschule, </a:t>
            </a:r>
          </a:p>
          <a:p>
            <a:pPr marL="0" indent="0">
              <a:lnSpc>
                <a:spcPct val="90000"/>
              </a:lnSpc>
              <a:buNone/>
            </a:pPr>
            <a:r>
              <a:rPr lang="de-CH" sz="2300" dirty="0"/>
              <a:t>  	-  gute Trainingseinheiten, mehr Spiele und Turniere </a:t>
            </a:r>
          </a:p>
          <a:p>
            <a:pPr marL="0" indent="0">
              <a:lnSpc>
                <a:spcPct val="90000"/>
              </a:lnSpc>
              <a:buNone/>
            </a:pPr>
            <a:r>
              <a:rPr lang="de-CH" sz="2300" dirty="0"/>
              <a:t>	- Trainingsprinzipien erlernen</a:t>
            </a:r>
            <a:br>
              <a:rPr lang="de-CH" sz="2300" dirty="0"/>
            </a:br>
            <a:endParaRPr lang="de-CH" sz="2300" dirty="0">
              <a:solidFill>
                <a:srgbClr val="C00000"/>
              </a:solidFill>
            </a:endParaRPr>
          </a:p>
          <a:p>
            <a:pPr marL="0" indent="0">
              <a:lnSpc>
                <a:spcPct val="90000"/>
              </a:lnSpc>
              <a:buNone/>
            </a:pPr>
            <a:r>
              <a:rPr lang="de-CH" sz="2300" b="1" dirty="0">
                <a:solidFill>
                  <a:srgbClr val="C00000"/>
                </a:solidFill>
              </a:rPr>
              <a:t>U15 </a:t>
            </a:r>
            <a:r>
              <a:rPr lang="de-CH" sz="2300" b="1" dirty="0" err="1">
                <a:solidFill>
                  <a:srgbClr val="C00000"/>
                </a:solidFill>
              </a:rPr>
              <a:t>Inter</a:t>
            </a:r>
            <a:r>
              <a:rPr lang="de-CH" sz="2300" b="1" dirty="0">
                <a:solidFill>
                  <a:srgbClr val="C00000"/>
                </a:solidFill>
              </a:rPr>
              <a:t> </a:t>
            </a:r>
          </a:p>
          <a:p>
            <a:pPr marL="0" indent="0">
              <a:lnSpc>
                <a:spcPct val="90000"/>
              </a:lnSpc>
              <a:buNone/>
            </a:pPr>
            <a:r>
              <a:rPr lang="de-CH" sz="2300" dirty="0"/>
              <a:t>	- gute Trainingseinheiten, mehr Spiele und Turniere </a:t>
            </a:r>
          </a:p>
          <a:p>
            <a:pPr marL="0" indent="0">
              <a:lnSpc>
                <a:spcPct val="90000"/>
              </a:lnSpc>
              <a:buNone/>
            </a:pPr>
            <a:r>
              <a:rPr lang="de-CH" sz="2300" dirty="0"/>
              <a:t>	- Individuelle Förderung ausbauen</a:t>
            </a:r>
            <a:br>
              <a:rPr lang="de-CH" sz="2300" dirty="0"/>
            </a:br>
            <a:endParaRPr lang="de-CH" sz="2300" dirty="0"/>
          </a:p>
          <a:p>
            <a:pPr marL="0" indent="0">
              <a:lnSpc>
                <a:spcPct val="90000"/>
              </a:lnSpc>
              <a:buNone/>
            </a:pPr>
            <a:r>
              <a:rPr lang="de-CH" sz="2300" b="1" dirty="0">
                <a:solidFill>
                  <a:srgbClr val="C00000"/>
                </a:solidFill>
              </a:rPr>
              <a:t>U17 National </a:t>
            </a:r>
          </a:p>
          <a:p>
            <a:pPr marL="0" indent="0">
              <a:lnSpc>
                <a:spcPct val="90000"/>
              </a:lnSpc>
              <a:buNone/>
            </a:pPr>
            <a:r>
              <a:rPr lang="de-CH" sz="2300" dirty="0"/>
              <a:t>	- Play Offs </a:t>
            </a:r>
            <a:br>
              <a:rPr lang="de-CH" sz="2300" dirty="0"/>
            </a:br>
            <a:endParaRPr lang="de-CH" sz="2300" dirty="0">
              <a:solidFill>
                <a:schemeClr val="accent1"/>
              </a:solidFill>
            </a:endParaRPr>
          </a:p>
          <a:p>
            <a:pPr marL="0" indent="0">
              <a:lnSpc>
                <a:spcPct val="90000"/>
              </a:lnSpc>
              <a:buNone/>
            </a:pPr>
            <a:r>
              <a:rPr lang="de-CH" sz="2300" b="1" dirty="0">
                <a:solidFill>
                  <a:srgbClr val="C00000"/>
                </a:solidFill>
              </a:rPr>
              <a:t>U20 </a:t>
            </a:r>
            <a:r>
              <a:rPr lang="de-CH" sz="2300" b="1" dirty="0" err="1">
                <a:solidFill>
                  <a:srgbClr val="C00000"/>
                </a:solidFill>
              </a:rPr>
              <a:t>Inter</a:t>
            </a:r>
            <a:r>
              <a:rPr lang="de-CH" sz="2300" b="1" dirty="0">
                <a:solidFill>
                  <a:srgbClr val="C00000"/>
                </a:solidFill>
              </a:rPr>
              <a:t> </a:t>
            </a:r>
          </a:p>
          <a:p>
            <a:pPr marL="0" indent="0">
              <a:lnSpc>
                <a:spcPct val="90000"/>
              </a:lnSpc>
              <a:buNone/>
            </a:pPr>
            <a:r>
              <a:rPr lang="de-CH" sz="2300" dirty="0"/>
              <a:t>	- Integration in NLB Team</a:t>
            </a:r>
          </a:p>
          <a:p>
            <a:pPr marL="0" indent="0">
              <a:lnSpc>
                <a:spcPct val="90000"/>
              </a:lnSpc>
              <a:buNone/>
            </a:pPr>
            <a:r>
              <a:rPr lang="de-CH" sz="2300" dirty="0"/>
              <a:t> 	- Final </a:t>
            </a:r>
            <a:r>
              <a:rPr lang="de-CH" sz="2300" dirty="0" err="1"/>
              <a:t>Four</a:t>
            </a:r>
            <a:r>
              <a:rPr lang="de-CH" sz="2300" dirty="0"/>
              <a:t> </a:t>
            </a:r>
            <a:r>
              <a:rPr lang="de-CH" sz="2300" dirty="0" err="1"/>
              <a:t>ProBasket</a:t>
            </a:r>
            <a:r>
              <a:rPr lang="de-CH" sz="2300" dirty="0"/>
              <a:t> und Final-</a:t>
            </a:r>
            <a:r>
              <a:rPr lang="de-CH" sz="2300" dirty="0" err="1"/>
              <a:t>Four</a:t>
            </a:r>
            <a:r>
              <a:rPr lang="de-CH" sz="2300" dirty="0"/>
              <a:t> CH </a:t>
            </a:r>
            <a:br>
              <a:rPr lang="de-CH" sz="2300" dirty="0"/>
            </a:br>
            <a:endParaRPr lang="de-CH" sz="2300" dirty="0"/>
          </a:p>
          <a:p>
            <a:pPr marL="0" indent="0">
              <a:lnSpc>
                <a:spcPct val="90000"/>
              </a:lnSpc>
              <a:buNone/>
            </a:pPr>
            <a:r>
              <a:rPr lang="de-CH" sz="2300" b="1" dirty="0">
                <a:solidFill>
                  <a:srgbClr val="C00000"/>
                </a:solidFill>
              </a:rPr>
              <a:t>NLB </a:t>
            </a:r>
            <a:endParaRPr lang="de-CH" sz="2300" dirty="0"/>
          </a:p>
          <a:p>
            <a:pPr marL="0" indent="0">
              <a:lnSpc>
                <a:spcPct val="90000"/>
              </a:lnSpc>
              <a:buNone/>
            </a:pPr>
            <a:r>
              <a:rPr lang="de-CH" sz="2300" dirty="0"/>
              <a:t>	-Ausbildungskonzept, Integration U20 Spieler in</a:t>
            </a:r>
            <a:br>
              <a:rPr lang="de-CH" sz="2300" dirty="0"/>
            </a:br>
            <a:r>
              <a:rPr lang="de-CH" sz="2300" dirty="0"/>
              <a:t>             NLB Team</a:t>
            </a:r>
          </a:p>
          <a:p>
            <a:pPr marL="0" indent="0">
              <a:lnSpc>
                <a:spcPct val="90000"/>
              </a:lnSpc>
              <a:buNone/>
            </a:pPr>
            <a:r>
              <a:rPr lang="de-CH" sz="2300" dirty="0"/>
              <a:t>	- Play Offs</a:t>
            </a:r>
            <a:endParaRPr lang="de-CH" sz="2300" strike="sngStrike" dirty="0"/>
          </a:p>
          <a:p>
            <a:pPr>
              <a:lnSpc>
                <a:spcPct val="90000"/>
              </a:lnSpc>
            </a:pPr>
            <a:endParaRPr lang="de-CH" sz="1200" dirty="0"/>
          </a:p>
        </p:txBody>
      </p:sp>
    </p:spTree>
    <p:extLst>
      <p:ext uri="{BB962C8B-B14F-4D97-AF65-F5344CB8AC3E}">
        <p14:creationId xmlns:p14="http://schemas.microsoft.com/office/powerpoint/2010/main" val="16515490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457200" y="387078"/>
            <a:ext cx="8229600" cy="944562"/>
          </a:xfrm>
          <a:ln/>
        </p:spPr>
        <p:txBody>
          <a:bodyPr/>
          <a:lstStyle/>
          <a:p>
            <a:r>
              <a:rPr lang="en-US" b="1" dirty="0">
                <a:ea typeface="Cambria" panose="02040503050406030204" pitchFamily="18" charset="0"/>
              </a:rPr>
              <a:t>Spielpläne und Informationen</a:t>
            </a:r>
          </a:p>
        </p:txBody>
      </p:sp>
      <p:sp>
        <p:nvSpPr>
          <p:cNvPr id="4" name="Textfeld 3"/>
          <p:cNvSpPr txBox="1"/>
          <p:nvPr/>
        </p:nvSpPr>
        <p:spPr>
          <a:xfrm>
            <a:off x="287524" y="1331640"/>
            <a:ext cx="8568952" cy="2769989"/>
          </a:xfrm>
          <a:prstGeom prst="rect">
            <a:avLst/>
          </a:prstGeom>
          <a:noFill/>
        </p:spPr>
        <p:txBody>
          <a:bodyPr wrap="square" rtlCol="0">
            <a:spAutoFit/>
          </a:bodyPr>
          <a:lstStyle/>
          <a:p>
            <a:endParaRPr lang="de-CH" b="1" dirty="0"/>
          </a:p>
          <a:p>
            <a:endParaRPr lang="de-CH" b="1" dirty="0"/>
          </a:p>
          <a:p>
            <a:pPr>
              <a:tabLst>
                <a:tab pos="3313113" algn="l"/>
              </a:tabLst>
            </a:pPr>
            <a:r>
              <a:rPr lang="de-CH" sz="2400" b="1" dirty="0"/>
              <a:t>                  U13</a:t>
            </a:r>
            <a:r>
              <a:rPr lang="de-CH" sz="2000" b="1" dirty="0"/>
              <a:t>U15/ U17 / U20: </a:t>
            </a:r>
            <a:r>
              <a:rPr lang="de-CH" sz="2400" b="1" dirty="0"/>
              <a:t>	</a:t>
            </a:r>
            <a:br>
              <a:rPr lang="de-CH" sz="2400" b="1" dirty="0"/>
            </a:br>
            <a:r>
              <a:rPr lang="de-CH" sz="2400" b="1" dirty="0"/>
              <a:t>            </a:t>
            </a:r>
            <a:r>
              <a:rPr lang="de-CH" sz="2400" dirty="0"/>
              <a:t>www.basketplan.ch oder www.swisscentralbasketball.ch</a:t>
            </a:r>
          </a:p>
          <a:p>
            <a:pPr>
              <a:tabLst>
                <a:tab pos="3313113" algn="l"/>
              </a:tabLst>
            </a:pPr>
            <a:endParaRPr lang="de-CH" sz="2400" dirty="0"/>
          </a:p>
          <a:p>
            <a:pPr marL="3321050" indent="-3321050">
              <a:tabLst>
                <a:tab pos="3313113" algn="l"/>
              </a:tabLst>
            </a:pPr>
            <a:r>
              <a:rPr lang="de-CH" sz="2400" b="1" dirty="0"/>
              <a:t>                     </a:t>
            </a:r>
            <a:r>
              <a:rPr lang="de-CH" sz="2000" b="1" dirty="0"/>
              <a:t>Nationalliga B:</a:t>
            </a:r>
            <a:r>
              <a:rPr lang="de-CH" sz="2400" b="1" dirty="0"/>
              <a:t>	</a:t>
            </a:r>
          </a:p>
          <a:p>
            <a:pPr marL="3321050" indent="-3321050">
              <a:tabLst>
                <a:tab pos="3313113" algn="l"/>
              </a:tabLst>
            </a:pPr>
            <a:r>
              <a:rPr lang="de-CH" sz="2400" b="1" dirty="0"/>
              <a:t>            </a:t>
            </a:r>
            <a:r>
              <a:rPr lang="de-CH" sz="2400" dirty="0"/>
              <a:t>Werden erst ende September veröffentlicht					</a:t>
            </a:r>
          </a:p>
          <a:p>
            <a:r>
              <a:rPr lang="de-CH" dirty="0">
                <a:latin typeface="Cambria" panose="02040503050406030204" pitchFamily="18" charset="0"/>
              </a:rPr>
              <a:t>		</a:t>
            </a:r>
          </a:p>
        </p:txBody>
      </p:sp>
      <p:sp>
        <p:nvSpPr>
          <p:cNvPr id="7" name="Textfeld 6"/>
          <p:cNvSpPr txBox="1"/>
          <p:nvPr/>
        </p:nvSpPr>
        <p:spPr>
          <a:xfrm>
            <a:off x="899592" y="4437112"/>
            <a:ext cx="7344816" cy="769441"/>
          </a:xfrm>
          <a:prstGeom prst="rect">
            <a:avLst/>
          </a:prstGeom>
          <a:noFill/>
        </p:spPr>
        <p:txBody>
          <a:bodyPr wrap="square" rtlCol="0">
            <a:spAutoFit/>
          </a:bodyPr>
          <a:lstStyle/>
          <a:p>
            <a:pPr algn="ctr"/>
            <a:r>
              <a:rPr lang="de-CH" sz="4400" dirty="0">
                <a:solidFill>
                  <a:srgbClr val="C00000"/>
                </a:solidFill>
              </a:rPr>
              <a:t>BE THERE - BE RED - BE LOUD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457200" y="188640"/>
            <a:ext cx="8229600" cy="944562"/>
          </a:xfrm>
          <a:ln/>
        </p:spPr>
        <p:txBody>
          <a:bodyPr>
            <a:normAutofit/>
          </a:bodyPr>
          <a:lstStyle/>
          <a:p>
            <a:r>
              <a:rPr lang="en-US" b="1" dirty="0"/>
              <a:t>SCB-</a:t>
            </a:r>
            <a:r>
              <a:rPr lang="de-CH" b="1" dirty="0"/>
              <a:t>Jahresprogramm</a:t>
            </a:r>
            <a:r>
              <a:rPr lang="en-US" b="1" dirty="0"/>
              <a:t> 20/21</a:t>
            </a:r>
          </a:p>
        </p:txBody>
      </p:sp>
      <p:graphicFrame>
        <p:nvGraphicFramePr>
          <p:cNvPr id="36866" name="Group 2"/>
          <p:cNvGraphicFramePr>
            <a:graphicFrameLocks noGrp="1"/>
          </p:cNvGraphicFramePr>
          <p:nvPr>
            <p:extLst>
              <p:ext uri="{D42A27DB-BD31-4B8C-83A1-F6EECF244321}">
                <p14:modId xmlns:p14="http://schemas.microsoft.com/office/powerpoint/2010/main" val="469764927"/>
              </p:ext>
            </p:extLst>
          </p:nvPr>
        </p:nvGraphicFramePr>
        <p:xfrm>
          <a:off x="899592" y="1133202"/>
          <a:ext cx="7992888" cy="5073026"/>
        </p:xfrm>
        <a:graphic>
          <a:graphicData uri="http://schemas.openxmlformats.org/drawingml/2006/table">
            <a:tbl>
              <a:tblPr/>
              <a:tblGrid>
                <a:gridCol w="3269818">
                  <a:extLst>
                    <a:ext uri="{9D8B030D-6E8A-4147-A177-3AD203B41FA5}">
                      <a16:colId xmlns:a16="http://schemas.microsoft.com/office/drawing/2014/main" val="20000"/>
                    </a:ext>
                  </a:extLst>
                </a:gridCol>
                <a:gridCol w="217988">
                  <a:extLst>
                    <a:ext uri="{9D8B030D-6E8A-4147-A177-3AD203B41FA5}">
                      <a16:colId xmlns:a16="http://schemas.microsoft.com/office/drawing/2014/main" val="20001"/>
                    </a:ext>
                  </a:extLst>
                </a:gridCol>
                <a:gridCol w="4505082">
                  <a:extLst>
                    <a:ext uri="{9D8B030D-6E8A-4147-A177-3AD203B41FA5}">
                      <a16:colId xmlns:a16="http://schemas.microsoft.com/office/drawing/2014/main" val="20002"/>
                    </a:ext>
                  </a:extLst>
                </a:gridCol>
              </a:tblGrid>
              <a:tr h="448361">
                <a:tc>
                  <a:txBody>
                    <a:bodyPr/>
                    <a:lstStyle/>
                    <a:p>
                      <a:pPr marL="0" marR="0" lvl="0" indent="0" algn="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de-CH" sz="1800" b="0" i="0" u="none" strike="noStrike" cap="none" normalizeH="0" baseline="0" noProof="0" dirty="0">
                          <a:ln>
                            <a:noFill/>
                          </a:ln>
                          <a:solidFill>
                            <a:schemeClr val="bg1"/>
                          </a:solidFill>
                          <a:effectLst/>
                          <a:latin typeface="+mn-lt"/>
                          <a:ea typeface="+mn-ea"/>
                          <a:cs typeface="+mn-cs"/>
                          <a:sym typeface="Helvetica Neue Light" charset="0"/>
                        </a:rPr>
                        <a:t>17. August 2020 - Juni 2021</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endParaRPr kumimoji="0" lang="de-CH" sz="1800" b="0" i="0" u="none" strike="noStrike" cap="none" normalizeH="0" baseline="0" noProof="0" dirty="0">
                        <a:ln>
                          <a:noFill/>
                        </a:ln>
                        <a:solidFill>
                          <a:schemeClr val="bg1"/>
                        </a:solidFill>
                        <a:effectLst/>
                        <a:latin typeface="+mn-lt"/>
                        <a:ea typeface="ヒラギノ角ゴ ProN W3" charset="-128"/>
                        <a:cs typeface="+mn-cs"/>
                        <a:sym typeface="Helvetica Neue Light"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de-CH" sz="1800" b="0" i="0" u="none" strike="noStrike" cap="none" normalizeH="0" baseline="0" noProof="0" dirty="0">
                          <a:ln>
                            <a:noFill/>
                          </a:ln>
                          <a:solidFill>
                            <a:schemeClr val="bg1"/>
                          </a:solidFill>
                          <a:effectLst/>
                          <a:latin typeface="+mn-lt"/>
                          <a:ea typeface="+mn-ea"/>
                          <a:cs typeface="+mn-cs"/>
                          <a:sym typeface="Helvetica Neue Light" charset="0"/>
                        </a:rPr>
                        <a:t>Training + Meisterschaft</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448361">
                <a:tc>
                  <a:txBody>
                    <a:bodyPr/>
                    <a:lstStyle/>
                    <a:p>
                      <a:pPr marL="0" marR="0" lvl="0" indent="0" algn="r" defTabSz="914400" rtl="0" eaLnBrk="1" fontAlgn="base" latinLnBrk="0" hangingPunct="1">
                        <a:lnSpc>
                          <a:spcPct val="100000"/>
                        </a:lnSpc>
                        <a:spcBef>
                          <a:spcPct val="0"/>
                        </a:spcBef>
                        <a:spcAft>
                          <a:spcPct val="0"/>
                        </a:spcAft>
                        <a:buClr>
                          <a:srgbClr val="606060"/>
                        </a:buClr>
                        <a:buSzPct val="100000"/>
                        <a:buFont typeface="Helvetica Neue" charset="0"/>
                        <a:buNone/>
                        <a:tabLst/>
                        <a:defRPr/>
                      </a:pPr>
                      <a:r>
                        <a:rPr kumimoji="0" lang="de-CH" sz="1800" b="0" i="0" u="none" strike="noStrike" cap="none" normalizeH="0" baseline="0" noProof="0" dirty="0">
                          <a:ln>
                            <a:noFill/>
                          </a:ln>
                          <a:solidFill>
                            <a:schemeClr val="tx1"/>
                          </a:solidFill>
                          <a:effectLst/>
                          <a:latin typeface="+mn-lt"/>
                          <a:ea typeface="+mn-ea"/>
                          <a:cs typeface="+mn-cs"/>
                          <a:sym typeface="Helvetica Neue Light" charset="0"/>
                        </a:rPr>
                        <a:t>13.09.2020</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endParaRPr kumimoji="0" lang="de-CH" sz="1800" b="0" i="0" u="none" strike="noStrike" cap="none" normalizeH="0" baseline="0" noProof="0" dirty="0">
                        <a:ln>
                          <a:noFill/>
                        </a:ln>
                        <a:solidFill>
                          <a:schemeClr val="tx1"/>
                        </a:solidFill>
                        <a:effectLst/>
                        <a:latin typeface="+mn-lt"/>
                        <a:ea typeface="ヒラギノ角ゴ ProN W3" charset="-128"/>
                        <a:cs typeface="+mn-cs"/>
                        <a:sym typeface="Helvetica Neue Light"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defRPr/>
                      </a:pPr>
                      <a:r>
                        <a:rPr kumimoji="0" lang="de-CH" sz="1800" b="0" i="0" u="none" strike="noStrike" cap="none" normalizeH="0" baseline="0" noProof="0" dirty="0">
                          <a:ln>
                            <a:noFill/>
                          </a:ln>
                          <a:solidFill>
                            <a:schemeClr val="tx1"/>
                          </a:solidFill>
                          <a:effectLst/>
                          <a:latin typeface="+mn-lt"/>
                          <a:ea typeface="+mn-ea"/>
                          <a:cs typeface="+mn-cs"/>
                          <a:sym typeface="Helvetica Neue Light" charset="0"/>
                        </a:rPr>
                        <a:t>Mini Turnier SCB </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95523812"/>
                  </a:ext>
                </a:extLst>
              </a:tr>
              <a:tr h="412238">
                <a:tc>
                  <a:txBody>
                    <a:bodyPr/>
                    <a:lstStyle/>
                    <a:p>
                      <a:pPr algn="r"/>
                      <a:r>
                        <a:rPr lang="de-CH" sz="1800" dirty="0">
                          <a:solidFill>
                            <a:schemeClr val="bg1"/>
                          </a:solidFill>
                          <a:latin typeface="+mn-lt"/>
                        </a:rPr>
                        <a:t>05.-09. Oktober 2020</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lumOff val="5000"/>
                      </a:schemeClr>
                    </a:solidFill>
                  </a:tcPr>
                </a:tc>
                <a:tc>
                  <a:txBody>
                    <a:bodyPr/>
                    <a:lstStyle/>
                    <a:p>
                      <a:pPr marL="195263" indent="0"/>
                      <a:endParaRPr lang="de-CH" sz="2000" dirty="0">
                        <a:solidFill>
                          <a:schemeClr val="bg1"/>
                        </a:solidFill>
                        <a:latin typeface="+mn-lt"/>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lumOff val="5000"/>
                      </a:schemeClr>
                    </a:solidFill>
                  </a:tcPr>
                </a:tc>
                <a:tc>
                  <a:txBody>
                    <a:bodyPr/>
                    <a:lstStyle/>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de-CH" sz="1800" b="0" i="0" u="none" strike="noStrike" cap="none" normalizeH="0" baseline="0" noProof="0" dirty="0">
                          <a:ln>
                            <a:noFill/>
                          </a:ln>
                          <a:solidFill>
                            <a:schemeClr val="bg1"/>
                          </a:solidFill>
                          <a:effectLst/>
                          <a:latin typeface="+mn-lt"/>
                          <a:ea typeface="Helvetica Neue Light" charset="0"/>
                          <a:cs typeface="Helvetica Neue Light" charset="0"/>
                          <a:sym typeface="Helvetica Neue Light" charset="0"/>
                        </a:rPr>
                        <a:t>SCB Basketball Camp mit unseren Profis</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lumOff val="5000"/>
                      </a:schemeClr>
                    </a:solidFill>
                  </a:tcPr>
                </a:tc>
                <a:extLst>
                  <a:ext uri="{0D108BD9-81ED-4DB2-BD59-A6C34878D82A}">
                    <a16:rowId xmlns:a16="http://schemas.microsoft.com/office/drawing/2014/main" val="10001"/>
                  </a:ext>
                </a:extLst>
              </a:tr>
              <a:tr h="412238">
                <a:tc>
                  <a:txBody>
                    <a:bodyPr/>
                    <a:lstStyle/>
                    <a:p>
                      <a:pPr algn="r"/>
                      <a:r>
                        <a:rPr lang="de-DE" sz="1800" dirty="0">
                          <a:solidFill>
                            <a:schemeClr val="tx1"/>
                          </a:solidFill>
                          <a:latin typeface="+mn-lt"/>
                        </a:rPr>
                        <a:t> Dezember 2020</a:t>
                      </a:r>
                      <a:endParaRPr lang="de-CH" sz="1800" dirty="0">
                        <a:solidFill>
                          <a:schemeClr val="tx1"/>
                        </a:solidFill>
                        <a:latin typeface="+mn-lt"/>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endParaRPr lang="de-CH" sz="2000" dirty="0">
                        <a:solidFill>
                          <a:schemeClr val="tx1"/>
                        </a:solidFill>
                        <a:latin typeface="+mn-lt"/>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de-DE" sz="1800" b="0" i="0" u="none" strike="noStrike" cap="none" normalizeH="0" baseline="0" noProof="0" dirty="0">
                          <a:ln>
                            <a:noFill/>
                          </a:ln>
                          <a:solidFill>
                            <a:schemeClr val="tx1"/>
                          </a:solidFill>
                          <a:effectLst/>
                          <a:latin typeface="+mn-lt"/>
                          <a:ea typeface="Helvetica Neue Light" charset="0"/>
                          <a:cs typeface="Helvetica Neue Light" charset="0"/>
                          <a:sym typeface="Helvetica Neue Light" charset="0"/>
                        </a:rPr>
                        <a:t>Sponsorenlauf &amp; </a:t>
                      </a:r>
                      <a:r>
                        <a:rPr kumimoji="0" lang="de-DE" sz="1800" b="0" i="0" u="none" strike="noStrike" cap="none" normalizeH="0" baseline="0" noProof="0" dirty="0" err="1">
                          <a:ln>
                            <a:noFill/>
                          </a:ln>
                          <a:solidFill>
                            <a:schemeClr val="tx1"/>
                          </a:solidFill>
                          <a:effectLst/>
                          <a:latin typeface="+mn-lt"/>
                          <a:ea typeface="Helvetica Neue Light" charset="0"/>
                          <a:cs typeface="Helvetica Neue Light" charset="0"/>
                          <a:sym typeface="Helvetica Neue Light" charset="0"/>
                        </a:rPr>
                        <a:t>Weihnachstessen</a:t>
                      </a:r>
                      <a:r>
                        <a:rPr kumimoji="0" lang="de-DE" sz="1800" b="0" i="0" u="none" strike="noStrike" cap="none" normalizeH="0" baseline="0" noProof="0" dirty="0">
                          <a:ln>
                            <a:noFill/>
                          </a:ln>
                          <a:solidFill>
                            <a:schemeClr val="tx1"/>
                          </a:solidFill>
                          <a:effectLst/>
                          <a:latin typeface="+mn-lt"/>
                          <a:ea typeface="Helvetica Neue Light" charset="0"/>
                          <a:cs typeface="Helvetica Neue Light" charset="0"/>
                          <a:sym typeface="Helvetica Neue Light" charset="0"/>
                        </a:rPr>
                        <a:t> U13/U15</a:t>
                      </a:r>
                      <a:endParaRPr kumimoji="0" lang="de-CH" sz="1800" b="0" i="0" u="none" strike="noStrike" cap="none" normalizeH="0" baseline="0" noProof="0" dirty="0">
                        <a:ln>
                          <a:noFill/>
                        </a:ln>
                        <a:solidFill>
                          <a:schemeClr val="tx1"/>
                        </a:solidFill>
                        <a:effectLst/>
                        <a:latin typeface="+mn-lt"/>
                        <a:ea typeface="Helvetica Neue Light" charset="0"/>
                        <a:cs typeface="Helvetica Neue Light" charset="0"/>
                        <a:sym typeface="Helvetica Neue Light"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547137156"/>
                  </a:ext>
                </a:extLst>
              </a:tr>
              <a:tr h="466162">
                <a:tc>
                  <a:txBody>
                    <a:bodyPr/>
                    <a:lstStyle/>
                    <a:p>
                      <a:pPr algn="r"/>
                      <a:r>
                        <a:rPr lang="de-CH" sz="1800" dirty="0">
                          <a:solidFill>
                            <a:schemeClr val="bg1"/>
                          </a:solidFill>
                          <a:latin typeface="+mn-lt"/>
                        </a:rPr>
                        <a:t>21. Dezember - 04. Januar 2021</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176213" indent="0">
                        <a:tabLst/>
                      </a:pPr>
                      <a:endParaRPr lang="de-CH" sz="2000" dirty="0">
                        <a:solidFill>
                          <a:schemeClr val="bg1"/>
                        </a:solidFill>
                        <a:latin typeface="+mn-lt"/>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de-CH" sz="1800" b="0" i="0" u="none" strike="noStrike" cap="none" normalizeH="0" baseline="0" noProof="0" dirty="0">
                          <a:ln>
                            <a:noFill/>
                          </a:ln>
                          <a:solidFill>
                            <a:schemeClr val="bg1"/>
                          </a:solidFill>
                          <a:effectLst/>
                          <a:latin typeface="+mn-lt"/>
                          <a:ea typeface="Helvetica Neue Light" charset="0"/>
                          <a:cs typeface="Helvetica Neue Light" charset="0"/>
                          <a:sym typeface="Helvetica Neue Light" charset="0"/>
                        </a:rPr>
                        <a:t>Trainings- und Spielpause für alle Junioren</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412238">
                <a:tc>
                  <a:txBody>
                    <a:bodyPr/>
                    <a:lstStyle/>
                    <a:p>
                      <a:pPr marL="0" algn="r" defTabSz="457200" rtl="0" eaLnBrk="1" latinLnBrk="0" hangingPunct="1"/>
                      <a:r>
                        <a:rPr lang="de-CH" sz="1800" kern="1200" dirty="0">
                          <a:solidFill>
                            <a:schemeClr val="tx1"/>
                          </a:solidFill>
                          <a:latin typeface="+mn-lt"/>
                          <a:ea typeface="+mn-ea"/>
                          <a:cs typeface="+mn-cs"/>
                        </a:rPr>
                        <a:t>23.Januar 2021</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algn="r" defTabSz="457200" rtl="0" eaLnBrk="1" latinLnBrk="0" hangingPunct="1"/>
                      <a:endParaRPr lang="de-CH" sz="1800" kern="1200" dirty="0">
                        <a:solidFill>
                          <a:schemeClr val="tx1"/>
                        </a:solidFill>
                        <a:latin typeface="+mn-lt"/>
                        <a:ea typeface="+mn-ea"/>
                        <a:cs typeface="+mn-cs"/>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457200" rtl="0" eaLnBrk="1" fontAlgn="base" latinLnBrk="0" hangingPunct="1">
                        <a:lnSpc>
                          <a:spcPct val="100000"/>
                        </a:lnSpc>
                        <a:spcBef>
                          <a:spcPct val="0"/>
                        </a:spcBef>
                        <a:spcAft>
                          <a:spcPct val="0"/>
                        </a:spcAft>
                        <a:buClr>
                          <a:srgbClr val="606060"/>
                        </a:buClr>
                        <a:buSzPct val="100000"/>
                        <a:buFont typeface="Helvetica Neue" charset="0"/>
                        <a:buNone/>
                        <a:tabLst/>
                      </a:pPr>
                      <a:r>
                        <a:rPr lang="de-CH" sz="1800" kern="1200" noProof="0" dirty="0">
                          <a:solidFill>
                            <a:schemeClr val="tx1"/>
                          </a:solidFill>
                          <a:latin typeface="+mn-lt"/>
                          <a:ea typeface="+mn-ea"/>
                          <a:cs typeface="+mn-cs"/>
                          <a:sym typeface="Helvetica Neue Light" charset="0"/>
                        </a:rPr>
                        <a:t>Kantonales Basketball Turnier</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412238">
                <a:tc>
                  <a:txBody>
                    <a:bodyPr/>
                    <a:lstStyle/>
                    <a:p>
                      <a:pPr marL="0" algn="r" defTabSz="914400" rtl="0" eaLnBrk="1" latinLnBrk="0" hangingPunct="1"/>
                      <a:r>
                        <a:rPr lang="de-CH" sz="1800" kern="1200" dirty="0">
                          <a:solidFill>
                            <a:schemeClr val="bg1"/>
                          </a:solidFill>
                          <a:latin typeface="+mn-lt"/>
                          <a:ea typeface="+mn-ea"/>
                          <a:cs typeface="+mn-cs"/>
                        </a:rPr>
                        <a:t>08-12.. Februar 2021</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endParaRPr lang="de-CH" sz="2000" dirty="0">
                        <a:solidFill>
                          <a:schemeClr val="bg1"/>
                        </a:solidFill>
                        <a:latin typeface="+mn-lt"/>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de-CH" sz="1800" b="0" i="0" u="none" strike="noStrike" cap="none" normalizeH="0" baseline="0" noProof="0" dirty="0">
                          <a:ln>
                            <a:noFill/>
                          </a:ln>
                          <a:solidFill>
                            <a:schemeClr val="bg1"/>
                          </a:solidFill>
                          <a:effectLst/>
                          <a:latin typeface="+mn-lt"/>
                          <a:ea typeface="Helvetica Neue Light" charset="0"/>
                          <a:cs typeface="Helvetica Neue Light" charset="0"/>
                          <a:sym typeface="Helvetica Neue Light" charset="0"/>
                        </a:rPr>
                        <a:t>Engadin Ski / Basketball Lager</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412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sz="1800" kern="1200" dirty="0">
                          <a:solidFill>
                            <a:schemeClr val="tx1"/>
                          </a:solidFill>
                          <a:latin typeface="+mn-lt"/>
                          <a:ea typeface="+mn-ea"/>
                          <a:cs typeface="+mn-cs"/>
                        </a:rPr>
                        <a:t>15.-19. Februar 2021</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algn="r" defTabSz="914400" rtl="0" eaLnBrk="1" latinLnBrk="0" hangingPunct="1"/>
                      <a:endParaRPr lang="de-CH" sz="1800" kern="1200" dirty="0">
                        <a:solidFill>
                          <a:schemeClr val="tx1"/>
                        </a:solidFill>
                        <a:latin typeface="+mn-lt"/>
                        <a:ea typeface="+mn-ea"/>
                        <a:cs typeface="+mn-cs"/>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defRPr/>
                      </a:pPr>
                      <a:r>
                        <a:rPr lang="de-CH" sz="1800" kern="1200" noProof="0" dirty="0">
                          <a:solidFill>
                            <a:schemeClr val="tx1"/>
                          </a:solidFill>
                          <a:latin typeface="+mn-lt"/>
                          <a:ea typeface="+mn-ea"/>
                          <a:cs typeface="+mn-cs"/>
                          <a:sym typeface="Helvetica Neue Light" charset="0"/>
                        </a:rPr>
                        <a:t>SCB Basketball Camp mit unseren Profis</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70987166"/>
                  </a:ext>
                </a:extLst>
              </a:tr>
              <a:tr h="412238">
                <a:tc>
                  <a:txBody>
                    <a:bodyPr/>
                    <a:lstStyle/>
                    <a:p>
                      <a:pPr algn="r"/>
                      <a:r>
                        <a:rPr lang="de-CH" sz="1800" kern="1200" dirty="0">
                          <a:solidFill>
                            <a:schemeClr val="bg1"/>
                          </a:solidFill>
                          <a:latin typeface="+mn-lt"/>
                          <a:ea typeface="+mn-ea"/>
                          <a:cs typeface="+mn-cs"/>
                        </a:rPr>
                        <a:t>17./18. April 2021</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endParaRPr lang="de-CH" sz="2000" dirty="0">
                        <a:solidFill>
                          <a:schemeClr val="bg1"/>
                        </a:solidFill>
                        <a:latin typeface="+mn-lt"/>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lang="de-CH" sz="1800" kern="1200" noProof="0" dirty="0">
                          <a:solidFill>
                            <a:schemeClr val="bg1"/>
                          </a:solidFill>
                          <a:latin typeface="+mn-lt"/>
                          <a:ea typeface="+mn-ea"/>
                          <a:cs typeface="+mn-cs"/>
                          <a:sym typeface="Helvetica Neue Light" charset="0"/>
                        </a:rPr>
                        <a:t>Final </a:t>
                      </a:r>
                      <a:r>
                        <a:rPr lang="de-CH" sz="1800" kern="1200" noProof="0" dirty="0" err="1">
                          <a:solidFill>
                            <a:schemeClr val="bg1"/>
                          </a:solidFill>
                          <a:latin typeface="+mn-lt"/>
                          <a:ea typeface="+mn-ea"/>
                          <a:cs typeface="+mn-cs"/>
                          <a:sym typeface="Helvetica Neue Light" charset="0"/>
                        </a:rPr>
                        <a:t>Four</a:t>
                      </a:r>
                      <a:r>
                        <a:rPr lang="de-CH" sz="1800" kern="1200" noProof="0" dirty="0">
                          <a:solidFill>
                            <a:schemeClr val="bg1"/>
                          </a:solidFill>
                          <a:latin typeface="+mn-lt"/>
                          <a:ea typeface="+mn-ea"/>
                          <a:cs typeface="+mn-cs"/>
                          <a:sym typeface="Helvetica Neue Light" charset="0"/>
                        </a:rPr>
                        <a:t> </a:t>
                      </a:r>
                      <a:r>
                        <a:rPr lang="de-CH" sz="1800" kern="1200" noProof="0" dirty="0" err="1">
                          <a:solidFill>
                            <a:schemeClr val="bg1"/>
                          </a:solidFill>
                          <a:latin typeface="+mn-lt"/>
                          <a:ea typeface="+mn-ea"/>
                          <a:cs typeface="+mn-cs"/>
                          <a:sym typeface="Helvetica Neue Light" charset="0"/>
                        </a:rPr>
                        <a:t>ProBasket</a:t>
                      </a:r>
                      <a:endParaRPr lang="de-CH" sz="1800" kern="1200" noProof="0" dirty="0">
                        <a:solidFill>
                          <a:schemeClr val="bg1"/>
                        </a:solidFill>
                        <a:latin typeface="+mn-lt"/>
                        <a:ea typeface="+mn-ea"/>
                        <a:cs typeface="+mn-cs"/>
                        <a:sym typeface="Helvetica Neue Light"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412238">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CH" sz="1800" kern="1200" dirty="0">
                          <a:solidFill>
                            <a:schemeClr val="tx1"/>
                          </a:solidFill>
                          <a:latin typeface="+mn-lt"/>
                          <a:ea typeface="+mn-ea"/>
                          <a:cs typeface="+mn-cs"/>
                        </a:rPr>
                        <a:t>01./02. Mai 2021</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CH" sz="1800" kern="1200" dirty="0">
                        <a:solidFill>
                          <a:schemeClr val="tx1"/>
                        </a:solidFill>
                        <a:latin typeface="+mn-lt"/>
                        <a:ea typeface="+mn-ea"/>
                        <a:cs typeface="+mn-cs"/>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CH" sz="1800" kern="1200" noProof="0" dirty="0">
                          <a:solidFill>
                            <a:schemeClr val="tx1"/>
                          </a:solidFill>
                          <a:latin typeface="+mn-lt"/>
                          <a:ea typeface="+mn-ea"/>
                          <a:cs typeface="+mn-cs"/>
                          <a:sym typeface="Helvetica Neue Light" charset="0"/>
                        </a:rPr>
                        <a:t>Final East in Luzern </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7"/>
                  </a:ext>
                </a:extLst>
              </a:tr>
              <a:tr h="412238">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CH" sz="1800" kern="1200" dirty="0">
                          <a:solidFill>
                            <a:schemeClr val="bg1"/>
                          </a:solidFill>
                          <a:latin typeface="+mn-lt"/>
                          <a:ea typeface="+mn-ea"/>
                          <a:cs typeface="+mn-cs"/>
                        </a:rPr>
                        <a:t>15. Mai -05. Juni 2021</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de-CH" sz="1800" kern="1200" dirty="0">
                        <a:solidFill>
                          <a:schemeClr val="bg1"/>
                        </a:solidFill>
                        <a:latin typeface="+mn-lt"/>
                        <a:ea typeface="+mn-ea"/>
                        <a:cs typeface="+mn-cs"/>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CH" sz="1800" kern="1200" noProof="0" dirty="0">
                          <a:solidFill>
                            <a:schemeClr val="bg1"/>
                          </a:solidFill>
                          <a:latin typeface="+mn-lt"/>
                          <a:ea typeface="+mn-ea"/>
                          <a:cs typeface="+mn-cs"/>
                          <a:sym typeface="Helvetica Neue Light" charset="0"/>
                        </a:rPr>
                        <a:t>CH-Nachwuchs Meisterschaft</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r h="412238">
                <a:tc>
                  <a:txBody>
                    <a:bodyPr/>
                    <a:lstStyle/>
                    <a:p>
                      <a:pPr marL="0" marR="0" lvl="0" indent="0" algn="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de-CH" sz="1800" b="0" i="0" u="none" strike="noStrike" cap="none" normalizeH="0" baseline="0" noProof="0" dirty="0">
                          <a:ln>
                            <a:noFill/>
                          </a:ln>
                          <a:solidFill>
                            <a:schemeClr val="tx1"/>
                          </a:solidFill>
                          <a:effectLst/>
                          <a:latin typeface="+mn-lt"/>
                          <a:ea typeface="Helvetica Neue Light" charset="0"/>
                          <a:cs typeface="Helvetica Neue Light" charset="0"/>
                          <a:sym typeface="Helvetica Neue Light" charset="0"/>
                        </a:rPr>
                        <a:t>????????</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endParaRPr kumimoji="0" lang="de-CH" sz="1800" b="0" i="0" u="none" strike="noStrike" cap="none" normalizeH="0" baseline="0" noProof="0" dirty="0">
                        <a:ln>
                          <a:noFill/>
                        </a:ln>
                        <a:solidFill>
                          <a:schemeClr val="tx1"/>
                        </a:solidFill>
                        <a:effectLst/>
                        <a:latin typeface="+mn-lt"/>
                        <a:ea typeface="ヒラギノ角ゴ ProN W3" charset="-128"/>
                        <a:cs typeface="ヒラギノ角ゴ ProN W3" charset="-128"/>
                        <a:sym typeface="Helvetica Neue Light"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de-CH" sz="1800" b="0" i="0" u="none" strike="noStrike" cap="none" normalizeH="0" baseline="0" noProof="0" dirty="0">
                          <a:ln>
                            <a:noFill/>
                          </a:ln>
                          <a:solidFill>
                            <a:schemeClr val="tx1"/>
                          </a:solidFill>
                          <a:effectLst/>
                          <a:latin typeface="+mn-lt"/>
                          <a:ea typeface="Helvetica Neue Light" charset="0"/>
                          <a:cs typeface="Helvetica Neue Light" charset="0"/>
                          <a:sym typeface="Helvetica Neue Light" charset="0"/>
                        </a:rPr>
                        <a:t>Generalversammlung SCB </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5592" y="0"/>
            <a:ext cx="3761187" cy="6862763"/>
            <a:chOff x="2928938" y="-4763"/>
            <a:chExt cx="5014912" cy="6862763"/>
          </a:xfrm>
        </p:grpSpPr>
        <p:sp>
          <p:nvSpPr>
            <p:cNvPr id="138"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139"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40"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41"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2"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3"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145" name="Rectangle 144">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696" y="667808"/>
            <a:ext cx="8170607"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22" name="Rectangle 1"/>
          <p:cNvSpPr>
            <a:spLocks noGrp="1" noChangeArrowheads="1"/>
          </p:cNvSpPr>
          <p:nvPr>
            <p:ph type="title"/>
          </p:nvPr>
        </p:nvSpPr>
        <p:spPr>
          <a:xfrm>
            <a:off x="892276" y="1261872"/>
            <a:ext cx="2359152" cy="4334256"/>
          </a:xfrm>
        </p:spPr>
        <p:txBody>
          <a:bodyPr>
            <a:normAutofit/>
          </a:bodyPr>
          <a:lstStyle/>
          <a:p>
            <a:pPr algn="r"/>
            <a:r>
              <a:rPr lang="de-CH" sz="3100" b="1" dirty="0">
                <a:ea typeface="Cambria" panose="02040503050406030204" pitchFamily="18" charset="0"/>
              </a:rPr>
              <a:t>Themen</a:t>
            </a:r>
          </a:p>
        </p:txBody>
      </p:sp>
      <p:cxnSp>
        <p:nvCxnSpPr>
          <p:cNvPr id="147" name="Straight Connector 146">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1507" name="Rectangle 3"/>
          <p:cNvSpPr>
            <a:spLocks noGrp="1" noChangeArrowheads="1"/>
          </p:cNvSpPr>
          <p:nvPr>
            <p:ph idx="1"/>
          </p:nvPr>
        </p:nvSpPr>
        <p:spPr>
          <a:xfrm>
            <a:off x="3755949" y="1261873"/>
            <a:ext cx="4463259" cy="4449422"/>
          </a:xfrm>
        </p:spPr>
        <p:txBody>
          <a:bodyPr>
            <a:normAutofit fontScale="85000" lnSpcReduction="20000"/>
          </a:bodyPr>
          <a:lstStyle/>
          <a:p>
            <a:pPr>
              <a:lnSpc>
                <a:spcPct val="90000"/>
              </a:lnSpc>
            </a:pPr>
            <a:r>
              <a:rPr lang="de-CH" sz="1800" dirty="0"/>
              <a:t>Begrüssung </a:t>
            </a:r>
          </a:p>
          <a:p>
            <a:pPr>
              <a:lnSpc>
                <a:spcPct val="90000"/>
              </a:lnSpc>
            </a:pPr>
            <a:r>
              <a:rPr lang="de-CH" sz="1800" dirty="0"/>
              <a:t>Vorstellung Vorstand</a:t>
            </a:r>
          </a:p>
          <a:p>
            <a:pPr>
              <a:lnSpc>
                <a:spcPct val="90000"/>
              </a:lnSpc>
            </a:pPr>
            <a:r>
              <a:rPr lang="de-CH" sz="1800" dirty="0"/>
              <a:t>Basketballstützpunkt der Zentralschweiz</a:t>
            </a:r>
          </a:p>
          <a:p>
            <a:pPr>
              <a:lnSpc>
                <a:spcPct val="90000"/>
              </a:lnSpc>
            </a:pPr>
            <a:r>
              <a:rPr lang="de-CH" sz="1800" dirty="0"/>
              <a:t>Angebot </a:t>
            </a:r>
          </a:p>
          <a:p>
            <a:pPr>
              <a:lnSpc>
                <a:spcPct val="90000"/>
              </a:lnSpc>
            </a:pPr>
            <a:r>
              <a:rPr lang="de-CH" sz="1800" dirty="0"/>
              <a:t>Zielsetzungen</a:t>
            </a:r>
          </a:p>
          <a:p>
            <a:pPr>
              <a:lnSpc>
                <a:spcPct val="90000"/>
              </a:lnSpc>
            </a:pPr>
            <a:r>
              <a:rPr lang="de-CH" sz="1800" dirty="0"/>
              <a:t>Verpflichtungen	</a:t>
            </a:r>
          </a:p>
          <a:p>
            <a:pPr>
              <a:lnSpc>
                <a:spcPct val="90000"/>
              </a:lnSpc>
            </a:pPr>
            <a:r>
              <a:rPr lang="de-CH" sz="1800" dirty="0"/>
              <a:t>Trainingspläne </a:t>
            </a:r>
          </a:p>
          <a:p>
            <a:pPr>
              <a:lnSpc>
                <a:spcPct val="90000"/>
              </a:lnSpc>
            </a:pPr>
            <a:r>
              <a:rPr lang="de-CH" sz="1800" dirty="0"/>
              <a:t>Spielpläne / Jahresprogramm</a:t>
            </a:r>
          </a:p>
          <a:p>
            <a:pPr>
              <a:lnSpc>
                <a:spcPct val="90000"/>
              </a:lnSpc>
            </a:pPr>
            <a:r>
              <a:rPr lang="de-CH" sz="1800" dirty="0"/>
              <a:t>Eltern als Helfer und Fans</a:t>
            </a:r>
          </a:p>
          <a:p>
            <a:pPr>
              <a:lnSpc>
                <a:spcPct val="90000"/>
              </a:lnSpc>
            </a:pPr>
            <a:r>
              <a:rPr lang="de-CH" sz="1800" dirty="0"/>
              <a:t>Integration, Prävention und Sozialisierung</a:t>
            </a:r>
          </a:p>
          <a:p>
            <a:pPr>
              <a:lnSpc>
                <a:spcPct val="90000"/>
              </a:lnSpc>
            </a:pPr>
            <a:r>
              <a:rPr lang="de-CH" sz="1800" dirty="0"/>
              <a:t>Ethik Charta</a:t>
            </a:r>
          </a:p>
          <a:p>
            <a:pPr>
              <a:lnSpc>
                <a:spcPct val="90000"/>
              </a:lnSpc>
            </a:pPr>
            <a:r>
              <a:rPr lang="de-CH" sz="1800" dirty="0" err="1"/>
              <a:t>Fancards</a:t>
            </a:r>
            <a:r>
              <a:rPr lang="de-CH" sz="1800" dirty="0"/>
              <a:t> / GV 50</a:t>
            </a:r>
          </a:p>
          <a:p>
            <a:pPr>
              <a:lnSpc>
                <a:spcPct val="90000"/>
              </a:lnSpc>
            </a:pPr>
            <a:r>
              <a:rPr lang="de-CH" sz="1800" dirty="0"/>
              <a:t>Sponsoring</a:t>
            </a:r>
          </a:p>
          <a:p>
            <a:pPr>
              <a:lnSpc>
                <a:spcPct val="90000"/>
              </a:lnSpc>
            </a:pPr>
            <a:r>
              <a:rPr lang="de-CH" sz="1800" dirty="0"/>
              <a:t>Schutzkonzept Covid-19</a:t>
            </a:r>
          </a:p>
          <a:p>
            <a:pPr>
              <a:lnSpc>
                <a:spcPct val="90000"/>
              </a:lnSpc>
            </a:pPr>
            <a:r>
              <a:rPr lang="de-CH" sz="1800" dirty="0"/>
              <a:t>Fragen und Anregungen</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7923C-9142-4C22-9575-B429AA5CD7FD}"/>
              </a:ext>
            </a:extLst>
          </p:cNvPr>
          <p:cNvSpPr>
            <a:spLocks noGrp="1"/>
          </p:cNvSpPr>
          <p:nvPr>
            <p:ph type="title"/>
          </p:nvPr>
        </p:nvSpPr>
        <p:spPr>
          <a:xfrm>
            <a:off x="967016" y="908720"/>
            <a:ext cx="7704667" cy="1981200"/>
          </a:xfrm>
        </p:spPr>
        <p:txBody>
          <a:bodyPr/>
          <a:lstStyle/>
          <a:p>
            <a:r>
              <a:rPr lang="de-CH" dirty="0"/>
              <a:t>Weihnachtsessen	 Dezember 2020</a:t>
            </a:r>
            <a:endParaRPr lang="de-DE" dirty="0"/>
          </a:p>
        </p:txBody>
      </p:sp>
      <p:sp>
        <p:nvSpPr>
          <p:cNvPr id="3" name="Inhaltsplatzhalter 2">
            <a:extLst>
              <a:ext uri="{FF2B5EF4-FFF2-40B4-BE49-F238E27FC236}">
                <a16:creationId xmlns:a16="http://schemas.microsoft.com/office/drawing/2014/main" id="{75C7ECE5-7510-43AA-9F82-A7EF95F0AC27}"/>
              </a:ext>
            </a:extLst>
          </p:cNvPr>
          <p:cNvSpPr>
            <a:spLocks noGrp="1"/>
          </p:cNvSpPr>
          <p:nvPr>
            <p:ph idx="1"/>
          </p:nvPr>
        </p:nvSpPr>
        <p:spPr>
          <a:xfrm>
            <a:off x="1537131" y="2060848"/>
            <a:ext cx="6624736" cy="3332816"/>
          </a:xfrm>
        </p:spPr>
        <p:txBody>
          <a:bodyPr>
            <a:normAutofit/>
          </a:bodyPr>
          <a:lstStyle/>
          <a:p>
            <a:pPr marL="0" indent="0">
              <a:buNone/>
            </a:pPr>
            <a:r>
              <a:rPr lang="de-CH" sz="6000" b="1" dirty="0">
                <a:solidFill>
                  <a:schemeClr val="accent1">
                    <a:lumMod val="50000"/>
                  </a:schemeClr>
                </a:solidFill>
              </a:rPr>
              <a:t>U13 und U15 Eltern </a:t>
            </a:r>
            <a:endParaRPr lang="de-DE" sz="6000" b="1" dirty="0">
              <a:solidFill>
                <a:schemeClr val="accent1">
                  <a:lumMod val="50000"/>
                </a:schemeClr>
              </a:solidFill>
            </a:endParaRPr>
          </a:p>
        </p:txBody>
      </p:sp>
    </p:spTree>
    <p:extLst>
      <p:ext uri="{BB962C8B-B14F-4D97-AF65-F5344CB8AC3E}">
        <p14:creationId xmlns:p14="http://schemas.microsoft.com/office/powerpoint/2010/main" val="114092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CDF11-2861-4A3E-9C05-0E5408BD4290}"/>
              </a:ext>
            </a:extLst>
          </p:cNvPr>
          <p:cNvSpPr>
            <a:spLocks noGrp="1"/>
          </p:cNvSpPr>
          <p:nvPr>
            <p:ph type="title"/>
          </p:nvPr>
        </p:nvSpPr>
        <p:spPr>
          <a:xfrm>
            <a:off x="1763688" y="2977481"/>
            <a:ext cx="7704667" cy="1981200"/>
          </a:xfrm>
        </p:spPr>
        <p:txBody>
          <a:bodyPr/>
          <a:lstStyle/>
          <a:p>
            <a:r>
              <a:rPr lang="de-CH" b="1" dirty="0"/>
              <a:t>Engadin Ski/Basketball Lager </a:t>
            </a:r>
            <a:endParaRPr lang="de-DE" b="1" dirty="0"/>
          </a:p>
        </p:txBody>
      </p:sp>
      <p:sp>
        <p:nvSpPr>
          <p:cNvPr id="3" name="Inhaltsplatzhalter 2">
            <a:extLst>
              <a:ext uri="{FF2B5EF4-FFF2-40B4-BE49-F238E27FC236}">
                <a16:creationId xmlns:a16="http://schemas.microsoft.com/office/drawing/2014/main" id="{C2181560-08E8-4D3A-8E90-71E96AE0CA92}"/>
              </a:ext>
            </a:extLst>
          </p:cNvPr>
          <p:cNvSpPr>
            <a:spLocks noGrp="1"/>
          </p:cNvSpPr>
          <p:nvPr>
            <p:ph idx="1"/>
          </p:nvPr>
        </p:nvSpPr>
        <p:spPr>
          <a:xfrm>
            <a:off x="2411760" y="3508292"/>
            <a:ext cx="7704667" cy="3332816"/>
          </a:xfrm>
        </p:spPr>
        <p:txBody>
          <a:bodyPr>
            <a:normAutofit/>
          </a:bodyPr>
          <a:lstStyle/>
          <a:p>
            <a:endParaRPr lang="de-CH" sz="2000" dirty="0"/>
          </a:p>
          <a:p>
            <a:r>
              <a:rPr lang="de-CH" sz="2000" dirty="0"/>
              <a:t>08.-12. Februar 2021</a:t>
            </a:r>
          </a:p>
          <a:p>
            <a:r>
              <a:rPr lang="de-CH" sz="2000" dirty="0"/>
              <a:t>Spieler, Eltern, Trainer, Vorstandsmitglieder….</a:t>
            </a:r>
          </a:p>
          <a:p>
            <a:r>
              <a:rPr lang="de-CH" sz="2000" dirty="0"/>
              <a:t>Anmeldung bis 30. Oktober 2020 </a:t>
            </a:r>
          </a:p>
          <a:p>
            <a:r>
              <a:rPr lang="de-CH" sz="2000" dirty="0"/>
              <a:t>Kosten ca. 300.- Fr. p/P </a:t>
            </a:r>
          </a:p>
          <a:p>
            <a:r>
              <a:rPr lang="de-CH" sz="2000" dirty="0"/>
              <a:t>Flyer mit genauen Daten folgt</a:t>
            </a:r>
            <a:endParaRPr lang="de-DE" sz="2000" dirty="0"/>
          </a:p>
        </p:txBody>
      </p:sp>
      <p:sp>
        <p:nvSpPr>
          <p:cNvPr id="4" name="Titel 1">
            <a:extLst>
              <a:ext uri="{FF2B5EF4-FFF2-40B4-BE49-F238E27FC236}">
                <a16:creationId xmlns:a16="http://schemas.microsoft.com/office/drawing/2014/main" id="{A7CA21EE-CE1A-4B54-A898-6A17F640D556}"/>
              </a:ext>
            </a:extLst>
          </p:cNvPr>
          <p:cNvSpPr txBox="1">
            <a:spLocks/>
          </p:cNvSpPr>
          <p:nvPr/>
        </p:nvSpPr>
        <p:spPr>
          <a:xfrm>
            <a:off x="899592" y="-112066"/>
            <a:ext cx="8136904" cy="198120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CH" sz="3200" b="1" dirty="0"/>
              <a:t>Basketballcamp Herbst- und Fasnachtsferien</a:t>
            </a:r>
            <a:endParaRPr lang="de-DE" sz="3200" b="1" dirty="0"/>
          </a:p>
        </p:txBody>
      </p:sp>
      <p:sp>
        <p:nvSpPr>
          <p:cNvPr id="8" name="Inhaltsplatzhalter 2">
            <a:extLst>
              <a:ext uri="{FF2B5EF4-FFF2-40B4-BE49-F238E27FC236}">
                <a16:creationId xmlns:a16="http://schemas.microsoft.com/office/drawing/2014/main" id="{7F93C330-A5FF-471A-9817-629A47C247E7}"/>
              </a:ext>
            </a:extLst>
          </p:cNvPr>
          <p:cNvSpPr txBox="1">
            <a:spLocks/>
          </p:cNvSpPr>
          <p:nvPr/>
        </p:nvSpPr>
        <p:spPr>
          <a:xfrm>
            <a:off x="1367210" y="908720"/>
            <a:ext cx="7200800" cy="225761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de-CH" sz="2000" dirty="0"/>
              <a:t>Kosten werden noch kommuniziert.</a:t>
            </a:r>
          </a:p>
          <a:p>
            <a:r>
              <a:rPr lang="de-CH" sz="2000" dirty="0"/>
              <a:t>Flyer mit genauen Daten folgt</a:t>
            </a:r>
          </a:p>
          <a:p>
            <a:r>
              <a:rPr lang="de-CH" sz="2000" dirty="0"/>
              <a:t>Tagescamps mit Rundumbetreuung inkl. Profis</a:t>
            </a:r>
            <a:endParaRPr lang="de-DE" sz="2000" dirty="0"/>
          </a:p>
        </p:txBody>
      </p:sp>
      <p:cxnSp>
        <p:nvCxnSpPr>
          <p:cNvPr id="10" name="Gerader Verbinder 9">
            <a:extLst>
              <a:ext uri="{FF2B5EF4-FFF2-40B4-BE49-F238E27FC236}">
                <a16:creationId xmlns:a16="http://schemas.microsoft.com/office/drawing/2014/main" id="{F1B90975-C45C-47AD-9E13-1BDCFA3EF0C5}"/>
              </a:ext>
            </a:extLst>
          </p:cNvPr>
          <p:cNvCxnSpPr/>
          <p:nvPr/>
        </p:nvCxnSpPr>
        <p:spPr>
          <a:xfrm>
            <a:off x="1043608" y="3212976"/>
            <a:ext cx="763284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4454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F2270-9E45-4EE6-9684-D61A04F2DF2D}"/>
              </a:ext>
            </a:extLst>
          </p:cNvPr>
          <p:cNvSpPr>
            <a:spLocks noGrp="1"/>
          </p:cNvSpPr>
          <p:nvPr>
            <p:ph type="title"/>
          </p:nvPr>
        </p:nvSpPr>
        <p:spPr/>
        <p:txBody>
          <a:bodyPr/>
          <a:lstStyle/>
          <a:p>
            <a:r>
              <a:rPr lang="de-CH" b="1" dirty="0"/>
              <a:t>Final East – Chance </a:t>
            </a:r>
            <a:endParaRPr lang="de-DE" b="1" dirty="0"/>
          </a:p>
        </p:txBody>
      </p:sp>
      <p:sp>
        <p:nvSpPr>
          <p:cNvPr id="3" name="Inhaltsplatzhalter 2">
            <a:extLst>
              <a:ext uri="{FF2B5EF4-FFF2-40B4-BE49-F238E27FC236}">
                <a16:creationId xmlns:a16="http://schemas.microsoft.com/office/drawing/2014/main" id="{2729B3C8-C6C4-4C27-BDA3-71A7E26EB44A}"/>
              </a:ext>
            </a:extLst>
          </p:cNvPr>
          <p:cNvSpPr>
            <a:spLocks noGrp="1"/>
          </p:cNvSpPr>
          <p:nvPr>
            <p:ph idx="1"/>
          </p:nvPr>
        </p:nvSpPr>
        <p:spPr>
          <a:xfrm>
            <a:off x="1115616" y="2132856"/>
            <a:ext cx="7704667" cy="3332816"/>
          </a:xfrm>
        </p:spPr>
        <p:txBody>
          <a:bodyPr/>
          <a:lstStyle/>
          <a:p>
            <a:r>
              <a:rPr lang="de-CH" dirty="0"/>
              <a:t>01./02. Mail 2021 Staffeln, Wartegg, Maihof, </a:t>
            </a:r>
            <a:r>
              <a:rPr lang="de-CH" dirty="0" err="1"/>
              <a:t>Ruopigen</a:t>
            </a:r>
            <a:endParaRPr lang="de-CH" dirty="0"/>
          </a:p>
          <a:p>
            <a:r>
              <a:rPr lang="de-CH" dirty="0"/>
              <a:t>Kiosk, Hallendienst, Offiziellen, Logistik …..</a:t>
            </a:r>
          </a:p>
          <a:p>
            <a:r>
              <a:rPr lang="de-CH" dirty="0"/>
              <a:t>Ca. 40 Helfer</a:t>
            </a:r>
          </a:p>
          <a:p>
            <a:r>
              <a:rPr lang="de-CH" dirty="0"/>
              <a:t>Umfrage kommt per Mail/</a:t>
            </a:r>
            <a:r>
              <a:rPr lang="de-CH" dirty="0" err="1"/>
              <a:t>Whats</a:t>
            </a:r>
            <a:r>
              <a:rPr lang="de-CH" dirty="0"/>
              <a:t> App </a:t>
            </a:r>
          </a:p>
          <a:p>
            <a:pPr marL="0" indent="0">
              <a:buNone/>
            </a:pPr>
            <a:endParaRPr lang="de-DE" dirty="0"/>
          </a:p>
        </p:txBody>
      </p:sp>
    </p:spTree>
    <p:extLst>
      <p:ext uri="{BB962C8B-B14F-4D97-AF65-F5344CB8AC3E}">
        <p14:creationId xmlns:p14="http://schemas.microsoft.com/office/powerpoint/2010/main" val="364658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6073236C-A02D-4BFA-9E1A-CDF08FCD8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4763"/>
            <a:ext cx="3761187" cy="6862763"/>
            <a:chOff x="2928938" y="-4763"/>
            <a:chExt cx="5014912" cy="6862763"/>
          </a:xfrm>
        </p:grpSpPr>
        <p:sp>
          <p:nvSpPr>
            <p:cNvPr id="135" name="Freeform 6">
              <a:extLst>
                <a:ext uri="{FF2B5EF4-FFF2-40B4-BE49-F238E27FC236}">
                  <a16:creationId xmlns:a16="http://schemas.microsoft.com/office/drawing/2014/main" id="{02E6468C-C8F1-42A4-BD4B-F583DD8B8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36" name="Freeform 7">
              <a:extLst>
                <a:ext uri="{FF2B5EF4-FFF2-40B4-BE49-F238E27FC236}">
                  <a16:creationId xmlns:a16="http://schemas.microsoft.com/office/drawing/2014/main" id="{AC7ED523-3A16-482E-9B57-6372E7FC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37" name="Freeform 9">
              <a:extLst>
                <a:ext uri="{FF2B5EF4-FFF2-40B4-BE49-F238E27FC236}">
                  <a16:creationId xmlns:a16="http://schemas.microsoft.com/office/drawing/2014/main" id="{7C9ADE2C-151A-418A-9025-2221B2F7A3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38" name="Freeform 10">
              <a:extLst>
                <a:ext uri="{FF2B5EF4-FFF2-40B4-BE49-F238E27FC236}">
                  <a16:creationId xmlns:a16="http://schemas.microsoft.com/office/drawing/2014/main" id="{30E8F8FE-798C-4D37-A5EA-C02A85695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39" name="Freeform 11">
              <a:extLst>
                <a:ext uri="{FF2B5EF4-FFF2-40B4-BE49-F238E27FC236}">
                  <a16:creationId xmlns:a16="http://schemas.microsoft.com/office/drawing/2014/main" id="{41DE1700-8335-4370-B72E-5B9C46ABC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0" name="Freeform 12">
              <a:extLst>
                <a:ext uri="{FF2B5EF4-FFF2-40B4-BE49-F238E27FC236}">
                  <a16:creationId xmlns:a16="http://schemas.microsoft.com/office/drawing/2014/main" id="{191975EB-0FFD-4AF6-9D69-08D925EE97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42" name="Rectangle 141">
            <a:extLst>
              <a:ext uri="{FF2B5EF4-FFF2-40B4-BE49-F238E27FC236}">
                <a16:creationId xmlns:a16="http://schemas.microsoft.com/office/drawing/2014/main" id="{F4CC733E-F59C-4CA4-9ED3-F81D4758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8">
            <a:extLst>
              <a:ext uri="{FF2B5EF4-FFF2-40B4-BE49-F238E27FC236}">
                <a16:creationId xmlns:a16="http://schemas.microsoft.com/office/drawing/2014/main" id="{20FB89F3-C721-4A65-BD57-B6430D4FB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699" y="-16933"/>
            <a:ext cx="5505449"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65" name="Rectangle 1"/>
          <p:cNvSpPr>
            <a:spLocks noGrp="1" noChangeArrowheads="1"/>
          </p:cNvSpPr>
          <p:nvPr>
            <p:ph type="title"/>
          </p:nvPr>
        </p:nvSpPr>
        <p:spPr>
          <a:xfrm>
            <a:off x="514350" y="1634067"/>
            <a:ext cx="3047206" cy="2489200"/>
          </a:xfrm>
          <a:effectLst/>
        </p:spPr>
        <p:txBody>
          <a:bodyPr vert="horz" lIns="91440" tIns="45720" rIns="91440" bIns="45720" rtlCol="0" anchor="b">
            <a:normAutofit/>
          </a:bodyPr>
          <a:lstStyle/>
          <a:p>
            <a:pPr algn="l"/>
            <a:r>
              <a:rPr lang="en-US" sz="4700" dirty="0">
                <a:solidFill>
                  <a:schemeClr val="bg1"/>
                </a:solidFill>
              </a:rPr>
              <a:t>NLB Team</a:t>
            </a:r>
          </a:p>
        </p:txBody>
      </p:sp>
      <p:grpSp>
        <p:nvGrpSpPr>
          <p:cNvPr id="146" name="Group 145">
            <a:extLst>
              <a:ext uri="{FF2B5EF4-FFF2-40B4-BE49-F238E27FC236}">
                <a16:creationId xmlns:a16="http://schemas.microsoft.com/office/drawing/2014/main" id="{B1A68D5A-F55A-4535-9C56-16169B8A9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48076" y="-4763"/>
            <a:ext cx="3761187" cy="6862763"/>
            <a:chOff x="2928938" y="-4763"/>
            <a:chExt cx="5014912" cy="6862763"/>
          </a:xfrm>
        </p:grpSpPr>
        <p:sp>
          <p:nvSpPr>
            <p:cNvPr id="147" name="Freeform 6">
              <a:extLst>
                <a:ext uri="{FF2B5EF4-FFF2-40B4-BE49-F238E27FC236}">
                  <a16:creationId xmlns:a16="http://schemas.microsoft.com/office/drawing/2014/main" id="{D67294C2-4132-4ECA-ADCF-97F6FC2DF9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48" name="Freeform 7">
              <a:extLst>
                <a:ext uri="{FF2B5EF4-FFF2-40B4-BE49-F238E27FC236}">
                  <a16:creationId xmlns:a16="http://schemas.microsoft.com/office/drawing/2014/main" id="{FF489A2B-A25B-434C-ADAC-B4DF3B5E1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49" name="Freeform 12">
              <a:extLst>
                <a:ext uri="{FF2B5EF4-FFF2-40B4-BE49-F238E27FC236}">
                  <a16:creationId xmlns:a16="http://schemas.microsoft.com/office/drawing/2014/main" id="{C85EFB7A-C779-4B4A-94F9-918990A12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50" name="Freeform 13">
              <a:extLst>
                <a:ext uri="{FF2B5EF4-FFF2-40B4-BE49-F238E27FC236}">
                  <a16:creationId xmlns:a16="http://schemas.microsoft.com/office/drawing/2014/main" id="{7F2934DB-EBA7-43CD-89AF-B21A59EAA5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1" name="Freeform 14">
              <a:extLst>
                <a:ext uri="{FF2B5EF4-FFF2-40B4-BE49-F238E27FC236}">
                  <a16:creationId xmlns:a16="http://schemas.microsoft.com/office/drawing/2014/main" id="{E33EB2F9-3657-4B7E-81D4-4E7C1D689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52" name="Freeform 15">
              <a:extLst>
                <a:ext uri="{FF2B5EF4-FFF2-40B4-BE49-F238E27FC236}">
                  <a16:creationId xmlns:a16="http://schemas.microsoft.com/office/drawing/2014/main" id="{17E48A47-9BF8-4911-B5CB-A9A8BF2EB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l="30037" r="33064" b="3"/>
          <a:stretch/>
        </p:blipFill>
        <p:spPr>
          <a:xfrm>
            <a:off x="6665108" y="1"/>
            <a:ext cx="2478893" cy="4433749"/>
          </a:xfrm>
          <a:custGeom>
            <a:avLst/>
            <a:gdLst>
              <a:gd name="connsiteX0" fmla="*/ 909208 w 3305191"/>
              <a:gd name="connsiteY0" fmla="*/ 0 h 4433749"/>
              <a:gd name="connsiteX1" fmla="*/ 3305191 w 3305191"/>
              <a:gd name="connsiteY1" fmla="*/ 0 h 4433749"/>
              <a:gd name="connsiteX2" fmla="*/ 3305191 w 3305191"/>
              <a:gd name="connsiteY2" fmla="*/ 4433749 h 4433749"/>
              <a:gd name="connsiteX3" fmla="*/ 0 w 3305191"/>
              <a:gd name="connsiteY3" fmla="*/ 3598694 h 4433749"/>
            </a:gdLst>
            <a:ahLst/>
            <a:cxnLst>
              <a:cxn ang="0">
                <a:pos x="connsiteX0" y="connsiteY0"/>
              </a:cxn>
              <a:cxn ang="0">
                <a:pos x="connsiteX1" y="connsiteY1"/>
              </a:cxn>
              <a:cxn ang="0">
                <a:pos x="connsiteX2" y="connsiteY2"/>
              </a:cxn>
              <a:cxn ang="0">
                <a:pos x="connsiteX3" y="connsiteY3"/>
              </a:cxn>
            </a:cxnLst>
            <a:rect l="l" t="t" r="r" b="b"/>
            <a:pathLst>
              <a:path w="3305191" h="4433749">
                <a:moveTo>
                  <a:pt x="909208" y="0"/>
                </a:moveTo>
                <a:lnTo>
                  <a:pt x="3305191" y="0"/>
                </a:lnTo>
                <a:lnTo>
                  <a:pt x="3305191" y="4433749"/>
                </a:lnTo>
                <a:lnTo>
                  <a:pt x="0" y="3598694"/>
                </a:lnTo>
                <a:close/>
              </a:path>
            </a:pathLst>
          </a:custGeom>
        </p:spPr>
      </p:pic>
      <p:pic>
        <p:nvPicPr>
          <p:cNvPr id="7" name="Grafik 6"/>
          <p:cNvPicPr>
            <a:picLocks noChangeAspect="1"/>
          </p:cNvPicPr>
          <p:nvPr/>
        </p:nvPicPr>
        <p:blipFill rotWithShape="1">
          <a:blip r:embed="rId4" cstate="print">
            <a:extLst>
              <a:ext uri="{28A0092B-C50C-407E-A947-70E740481C1C}">
                <a14:useLocalDpi xmlns:a14="http://schemas.microsoft.com/office/drawing/2010/main" val="0"/>
              </a:ext>
            </a:extLst>
          </a:blip>
          <a:srcRect l="29229" r="14625" b="-2"/>
          <a:stretch/>
        </p:blipFill>
        <p:spPr>
          <a:xfrm>
            <a:off x="4320066" y="1"/>
            <a:ext cx="3026948" cy="3598694"/>
          </a:xfrm>
          <a:custGeom>
            <a:avLst/>
            <a:gdLst>
              <a:gd name="connsiteX0" fmla="*/ 709623 w 4035931"/>
              <a:gd name="connsiteY0" fmla="*/ 0 h 3598694"/>
              <a:gd name="connsiteX1" fmla="*/ 4035931 w 4035931"/>
              <a:gd name="connsiteY1" fmla="*/ 0 h 3598694"/>
              <a:gd name="connsiteX2" fmla="*/ 3126723 w 4035931"/>
              <a:gd name="connsiteY2" fmla="*/ 3598694 h 3598694"/>
              <a:gd name="connsiteX3" fmla="*/ 0 w 4035931"/>
              <a:gd name="connsiteY3" fmla="*/ 2808729 h 3598694"/>
            </a:gdLst>
            <a:ahLst/>
            <a:cxnLst>
              <a:cxn ang="0">
                <a:pos x="connsiteX0" y="connsiteY0"/>
              </a:cxn>
              <a:cxn ang="0">
                <a:pos x="connsiteX1" y="connsiteY1"/>
              </a:cxn>
              <a:cxn ang="0">
                <a:pos x="connsiteX2" y="connsiteY2"/>
              </a:cxn>
              <a:cxn ang="0">
                <a:pos x="connsiteX3" y="connsiteY3"/>
              </a:cxn>
            </a:cxnLst>
            <a:rect l="l" t="t" r="r" b="b"/>
            <a:pathLst>
              <a:path w="4035931" h="3598694">
                <a:moveTo>
                  <a:pt x="709623" y="0"/>
                </a:moveTo>
                <a:lnTo>
                  <a:pt x="4035931" y="0"/>
                </a:lnTo>
                <a:lnTo>
                  <a:pt x="3126723" y="3598694"/>
                </a:lnTo>
                <a:lnTo>
                  <a:pt x="0" y="2808729"/>
                </a:lnTo>
                <a:close/>
              </a:path>
            </a:pathLst>
          </a:custGeom>
        </p:spPr>
      </p:pic>
      <p:pic>
        <p:nvPicPr>
          <p:cNvPr id="9" name="Grafik 8"/>
          <p:cNvPicPr>
            <a:picLocks noChangeAspect="1"/>
          </p:cNvPicPr>
          <p:nvPr/>
        </p:nvPicPr>
        <p:blipFill rotWithShape="1">
          <a:blip r:embed="rId5">
            <a:extLst>
              <a:ext uri="{28A0092B-C50C-407E-A947-70E740481C1C}">
                <a14:useLocalDpi xmlns:a14="http://schemas.microsoft.com/office/drawing/2010/main" val="0"/>
              </a:ext>
            </a:extLst>
          </a:blip>
          <a:srcRect l="10387" r="10389" b="1"/>
          <a:stretch/>
        </p:blipFill>
        <p:spPr>
          <a:xfrm>
            <a:off x="4319898" y="2808730"/>
            <a:ext cx="4824102" cy="4049271"/>
          </a:xfrm>
          <a:custGeom>
            <a:avLst/>
            <a:gdLst>
              <a:gd name="connsiteX0" fmla="*/ 223 w 6432137"/>
              <a:gd name="connsiteY0" fmla="*/ 0 h 4049271"/>
              <a:gd name="connsiteX1" fmla="*/ 3135833 w 6432137"/>
              <a:gd name="connsiteY1" fmla="*/ 792211 h 4049271"/>
              <a:gd name="connsiteX2" fmla="*/ 6432137 w 6432137"/>
              <a:gd name="connsiteY2" fmla="*/ 3411777 h 4049271"/>
              <a:gd name="connsiteX3" fmla="*/ 6432137 w 6432137"/>
              <a:gd name="connsiteY3" fmla="*/ 4049271 h 4049271"/>
              <a:gd name="connsiteX4" fmla="*/ 4294090 w 6432137"/>
              <a:gd name="connsiteY4" fmla="*/ 4049271 h 4049271"/>
              <a:gd name="connsiteX5" fmla="*/ 0 w 6432137"/>
              <a:gd name="connsiteY5" fmla="*/ 881 h 4049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2137" h="4049271">
                <a:moveTo>
                  <a:pt x="223" y="0"/>
                </a:moveTo>
                <a:lnTo>
                  <a:pt x="3135833" y="792211"/>
                </a:lnTo>
                <a:lnTo>
                  <a:pt x="6432137" y="3411777"/>
                </a:lnTo>
                <a:lnTo>
                  <a:pt x="6432137" y="4049271"/>
                </a:lnTo>
                <a:lnTo>
                  <a:pt x="4294090" y="4049271"/>
                </a:lnTo>
                <a:lnTo>
                  <a:pt x="0" y="881"/>
                </a:lnTo>
                <a:close/>
              </a:path>
            </a:pathLst>
          </a:custGeom>
        </p:spPr>
      </p:pic>
      <p:pic>
        <p:nvPicPr>
          <p:cNvPr id="8" name="Grafik 7"/>
          <p:cNvPicPr>
            <a:picLocks noChangeAspect="1"/>
          </p:cNvPicPr>
          <p:nvPr/>
        </p:nvPicPr>
        <p:blipFill rotWithShape="1">
          <a:blip r:embed="rId6" cstate="print">
            <a:extLst>
              <a:ext uri="{28A0092B-C50C-407E-A947-70E740481C1C}">
                <a14:useLocalDpi xmlns:a14="http://schemas.microsoft.com/office/drawing/2010/main" val="0"/>
              </a:ext>
            </a:extLst>
          </a:blip>
          <a:srcRect l="20179" r="19423" b="3"/>
          <a:stretch/>
        </p:blipFill>
        <p:spPr>
          <a:xfrm>
            <a:off x="6671773" y="3600941"/>
            <a:ext cx="2472227" cy="2619566"/>
          </a:xfrm>
          <a:custGeom>
            <a:avLst/>
            <a:gdLst>
              <a:gd name="connsiteX0" fmla="*/ 0 w 3296303"/>
              <a:gd name="connsiteY0" fmla="*/ 0 h 2619566"/>
              <a:gd name="connsiteX1" fmla="*/ 3296303 w 3296303"/>
              <a:gd name="connsiteY1" fmla="*/ 832810 h 2619566"/>
              <a:gd name="connsiteX2" fmla="*/ 3296303 w 3296303"/>
              <a:gd name="connsiteY2" fmla="*/ 2619566 h 2619566"/>
            </a:gdLst>
            <a:ahLst/>
            <a:cxnLst>
              <a:cxn ang="0">
                <a:pos x="connsiteX0" y="connsiteY0"/>
              </a:cxn>
              <a:cxn ang="0">
                <a:pos x="connsiteX1" y="connsiteY1"/>
              </a:cxn>
              <a:cxn ang="0">
                <a:pos x="connsiteX2" y="connsiteY2"/>
              </a:cxn>
            </a:cxnLst>
            <a:rect l="l" t="t" r="r" b="b"/>
            <a:pathLst>
              <a:path w="3296303" h="2619566">
                <a:moveTo>
                  <a:pt x="0" y="0"/>
                </a:moveTo>
                <a:lnTo>
                  <a:pt x="3296303" y="832810"/>
                </a:lnTo>
                <a:lnTo>
                  <a:pt x="3296303" y="2619566"/>
                </a:lnTo>
                <a:close/>
              </a:path>
            </a:pathLst>
          </a:custGeom>
        </p:spPr>
      </p:pic>
      <p:cxnSp>
        <p:nvCxnSpPr>
          <p:cNvPr id="154" name="Straight Connector 153">
            <a:extLst>
              <a:ext uri="{FF2B5EF4-FFF2-40B4-BE49-F238E27FC236}">
                <a16:creationId xmlns:a16="http://schemas.microsoft.com/office/drawing/2014/main" id="{18D77D40-0FCE-450F-A0EC-6E6EC31C90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19898" y="2808730"/>
            <a:ext cx="4824102" cy="16250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18F26BD-0E40-43CC-BECE-046CF42E3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665108" y="-4763"/>
            <a:ext cx="681906" cy="36034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278C26F-5CEC-4D05-BD76-3BEBB8EBA8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21" idx="2"/>
          </p:cNvCxnSpPr>
          <p:nvPr>
            <p:extLst>
              <p:ext uri="{386F3935-93C4-4BCD-93E2-E3B085C9AB24}">
                <p16:designElem xmlns:p16="http://schemas.microsoft.com/office/powerpoint/2015/main" val="1"/>
              </p:ext>
            </p:extLst>
          </p:nvPr>
        </p:nvCxnSpPr>
        <p:spPr>
          <a:xfrm>
            <a:off x="6665106" y="3598695"/>
            <a:ext cx="2478894" cy="262181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15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729D1C44-1DC2-46A3-AF4D-6CF3F03E7A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4763"/>
            <a:ext cx="3761187" cy="6862763"/>
            <a:chOff x="2928938" y="-4763"/>
            <a:chExt cx="5014912" cy="6862763"/>
          </a:xfrm>
        </p:grpSpPr>
        <p:sp>
          <p:nvSpPr>
            <p:cNvPr id="135" name="Freeform 6">
              <a:extLst>
                <a:ext uri="{FF2B5EF4-FFF2-40B4-BE49-F238E27FC236}">
                  <a16:creationId xmlns:a16="http://schemas.microsoft.com/office/drawing/2014/main" id="{38441D71-9427-4E52-9D00-DA5DCD608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36" name="Freeform 7">
              <a:extLst>
                <a:ext uri="{FF2B5EF4-FFF2-40B4-BE49-F238E27FC236}">
                  <a16:creationId xmlns:a16="http://schemas.microsoft.com/office/drawing/2014/main" id="{99D64EDB-A847-4FFD-A1A0-F682EFB878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37" name="Freeform 9">
              <a:extLst>
                <a:ext uri="{FF2B5EF4-FFF2-40B4-BE49-F238E27FC236}">
                  <a16:creationId xmlns:a16="http://schemas.microsoft.com/office/drawing/2014/main" id="{E1462D21-CAC4-4C52-95C9-E5C0DE3E9C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38" name="Freeform 10">
              <a:extLst>
                <a:ext uri="{FF2B5EF4-FFF2-40B4-BE49-F238E27FC236}">
                  <a16:creationId xmlns:a16="http://schemas.microsoft.com/office/drawing/2014/main" id="{9A48DF8F-07DF-48F2-944C-97808BBD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39" name="Freeform 11">
              <a:extLst>
                <a:ext uri="{FF2B5EF4-FFF2-40B4-BE49-F238E27FC236}">
                  <a16:creationId xmlns:a16="http://schemas.microsoft.com/office/drawing/2014/main" id="{1DBC7527-D323-4A52-8055-50480E532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0" name="Freeform 12">
              <a:extLst>
                <a:ext uri="{FF2B5EF4-FFF2-40B4-BE49-F238E27FC236}">
                  <a16:creationId xmlns:a16="http://schemas.microsoft.com/office/drawing/2014/main" id="{7FDC9880-BEB7-4458-9A76-FD74CA58DA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42" name="Rectangle 141">
            <a:extLst>
              <a:ext uri="{FF2B5EF4-FFF2-40B4-BE49-F238E27FC236}">
                <a16:creationId xmlns:a16="http://schemas.microsoft.com/office/drawing/2014/main" id="{22DFF61D-FE87-44C1-954C-B0D767816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5" name="Rectangle 1"/>
          <p:cNvSpPr>
            <a:spLocks noGrp="1" noChangeArrowheads="1"/>
          </p:cNvSpPr>
          <p:nvPr>
            <p:ph type="title"/>
          </p:nvPr>
        </p:nvSpPr>
        <p:spPr>
          <a:xfrm>
            <a:off x="4935474" y="648930"/>
            <a:ext cx="3691793" cy="3347337"/>
          </a:xfrm>
        </p:spPr>
        <p:txBody>
          <a:bodyPr vert="horz" lIns="91440" tIns="45720" rIns="91440" bIns="45720" rtlCol="0" anchor="b">
            <a:normAutofit/>
          </a:bodyPr>
          <a:lstStyle/>
          <a:p>
            <a:r>
              <a:rPr lang="en-US" sz="5400" b="1" dirty="0"/>
              <a:t>NLB Team </a:t>
            </a:r>
            <a:r>
              <a:rPr lang="en-US" sz="4400" dirty="0"/>
              <a:t> Kader 20/21</a:t>
            </a:r>
            <a:endParaRPr lang="en-US" sz="6000" dirty="0"/>
          </a:p>
        </p:txBody>
      </p:sp>
      <p:grpSp>
        <p:nvGrpSpPr>
          <p:cNvPr id="144" name="Group 143">
            <a:extLst>
              <a:ext uri="{FF2B5EF4-FFF2-40B4-BE49-F238E27FC236}">
                <a16:creationId xmlns:a16="http://schemas.microsoft.com/office/drawing/2014/main" id="{E84592AC-7045-4F49-9639-B221E5A7AA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5036" y="-4763"/>
            <a:ext cx="3761187" cy="6862763"/>
            <a:chOff x="2928938" y="-4763"/>
            <a:chExt cx="5014912" cy="6862763"/>
          </a:xfrm>
        </p:grpSpPr>
        <p:sp>
          <p:nvSpPr>
            <p:cNvPr id="145" name="Freeform 6">
              <a:extLst>
                <a:ext uri="{FF2B5EF4-FFF2-40B4-BE49-F238E27FC236}">
                  <a16:creationId xmlns:a16="http://schemas.microsoft.com/office/drawing/2014/main" id="{8F380A3B-3304-47FC-9EDB-3A10F6ED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46" name="Freeform 7">
              <a:extLst>
                <a:ext uri="{FF2B5EF4-FFF2-40B4-BE49-F238E27FC236}">
                  <a16:creationId xmlns:a16="http://schemas.microsoft.com/office/drawing/2014/main" id="{CEBC0F23-9C1D-4F87-8EF4-E3BAACAF9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47" name="Freeform 25">
              <a:extLst>
                <a:ext uri="{FF2B5EF4-FFF2-40B4-BE49-F238E27FC236}">
                  <a16:creationId xmlns:a16="http://schemas.microsoft.com/office/drawing/2014/main" id="{32987390-B552-4468-AE54-2BA1B84CC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48" name="Freeform 26">
              <a:extLst>
                <a:ext uri="{FF2B5EF4-FFF2-40B4-BE49-F238E27FC236}">
                  <a16:creationId xmlns:a16="http://schemas.microsoft.com/office/drawing/2014/main" id="{CB705A55-FBC1-4F9A-8D40-9AA3D343A5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9" name="Freeform 27">
              <a:extLst>
                <a:ext uri="{FF2B5EF4-FFF2-40B4-BE49-F238E27FC236}">
                  <a16:creationId xmlns:a16="http://schemas.microsoft.com/office/drawing/2014/main" id="{E2765382-B7CB-4F4B-83F9-2391FA0E8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50" name="Freeform 28">
              <a:extLst>
                <a:ext uri="{FF2B5EF4-FFF2-40B4-BE49-F238E27FC236}">
                  <a16:creationId xmlns:a16="http://schemas.microsoft.com/office/drawing/2014/main" id="{67BDAB96-7661-48F4-B3B5-6D759D323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152" name="Rounded Rectangle 16">
            <a:extLst>
              <a:ext uri="{FF2B5EF4-FFF2-40B4-BE49-F238E27FC236}">
                <a16:creationId xmlns:a16="http://schemas.microsoft.com/office/drawing/2014/main" id="{5C2B873C-702E-4891-9F5A-7BCD247F6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19" y="648931"/>
            <a:ext cx="4064731"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elle 1">
            <a:extLst>
              <a:ext uri="{FF2B5EF4-FFF2-40B4-BE49-F238E27FC236}">
                <a16:creationId xmlns:a16="http://schemas.microsoft.com/office/drawing/2014/main" id="{382EF330-472A-4A94-BA13-9FAAC7D1F49B}"/>
              </a:ext>
            </a:extLst>
          </p:cNvPr>
          <p:cNvGraphicFramePr>
            <a:graphicFrameLocks noGrp="1"/>
          </p:cNvGraphicFramePr>
          <p:nvPr>
            <p:extLst>
              <p:ext uri="{D42A27DB-BD31-4B8C-83A1-F6EECF244321}">
                <p14:modId xmlns:p14="http://schemas.microsoft.com/office/powerpoint/2010/main" val="4049675364"/>
              </p:ext>
            </p:extLst>
          </p:nvPr>
        </p:nvGraphicFramePr>
        <p:xfrm>
          <a:off x="738189" y="1034954"/>
          <a:ext cx="3591781" cy="4608280"/>
        </p:xfrm>
        <a:graphic>
          <a:graphicData uri="http://schemas.openxmlformats.org/drawingml/2006/table">
            <a:tbl>
              <a:tblPr bandRow="1">
                <a:tableStyleId>{9D7B26C5-4107-4FEC-AEDC-1716B250A1EF}</a:tableStyleId>
              </a:tblPr>
              <a:tblGrid>
                <a:gridCol w="1767070">
                  <a:extLst>
                    <a:ext uri="{9D8B030D-6E8A-4147-A177-3AD203B41FA5}">
                      <a16:colId xmlns:a16="http://schemas.microsoft.com/office/drawing/2014/main" val="2335771053"/>
                    </a:ext>
                  </a:extLst>
                </a:gridCol>
                <a:gridCol w="1824711">
                  <a:extLst>
                    <a:ext uri="{9D8B030D-6E8A-4147-A177-3AD203B41FA5}">
                      <a16:colId xmlns:a16="http://schemas.microsoft.com/office/drawing/2014/main" val="569934593"/>
                    </a:ext>
                  </a:extLst>
                </a:gridCol>
              </a:tblGrid>
              <a:tr h="0">
                <a:tc>
                  <a:txBody>
                    <a:bodyPr/>
                    <a:lstStyle/>
                    <a:p>
                      <a:pPr marL="0" algn="l" defTabSz="914400" rtl="0" eaLnBrk="1" latinLnBrk="0" hangingPunct="1"/>
                      <a:r>
                        <a:rPr lang="de-DE" sz="1400" b="0" kern="1200" dirty="0" err="1">
                          <a:solidFill>
                            <a:schemeClr val="tx1"/>
                          </a:solidFill>
                        </a:rPr>
                        <a:t>Jusovic</a:t>
                      </a:r>
                      <a:endParaRPr lang="de-CH" sz="1400" b="0" kern="1200" dirty="0">
                        <a:solidFill>
                          <a:schemeClr val="tx1"/>
                        </a:solidFill>
                        <a:latin typeface="+mn-lt"/>
                        <a:ea typeface="+mn-ea"/>
                        <a:cs typeface="+mn-cs"/>
                      </a:endParaRPr>
                    </a:p>
                  </a:txBody>
                  <a:tcPr marL="64532" marR="64532" marT="32266" marB="32266"/>
                </a:tc>
                <a:tc>
                  <a:txBody>
                    <a:bodyPr/>
                    <a:lstStyle/>
                    <a:p>
                      <a:pPr marL="0" algn="l" defTabSz="914400" rtl="0" eaLnBrk="1" latinLnBrk="0" hangingPunct="1"/>
                      <a:r>
                        <a:rPr lang="de-DE" sz="1400" b="0" kern="1200">
                          <a:solidFill>
                            <a:schemeClr val="tx1"/>
                          </a:solidFill>
                        </a:rPr>
                        <a:t>Haris</a:t>
                      </a:r>
                      <a:endParaRPr lang="de-CH" sz="1400" b="0" kern="1200">
                        <a:solidFill>
                          <a:schemeClr val="tx1"/>
                        </a:solidFill>
                        <a:latin typeface="+mn-lt"/>
                        <a:ea typeface="+mn-ea"/>
                        <a:cs typeface="+mn-cs"/>
                      </a:endParaRPr>
                    </a:p>
                  </a:txBody>
                  <a:tcPr marL="64532" marR="64532" marT="32266" marB="32266"/>
                </a:tc>
                <a:extLst>
                  <a:ext uri="{0D108BD9-81ED-4DB2-BD59-A6C34878D82A}">
                    <a16:rowId xmlns:a16="http://schemas.microsoft.com/office/drawing/2014/main" val="2417195039"/>
                  </a:ext>
                </a:extLst>
              </a:tr>
              <a:tr h="288173">
                <a:tc>
                  <a:txBody>
                    <a:bodyPr/>
                    <a:lstStyle/>
                    <a:p>
                      <a:r>
                        <a:rPr lang="de-CH" sz="1400" b="0" dirty="0">
                          <a:solidFill>
                            <a:schemeClr val="tx1"/>
                          </a:solidFill>
                        </a:rPr>
                        <a:t>Christos</a:t>
                      </a:r>
                    </a:p>
                  </a:txBody>
                  <a:tcPr marL="64532" marR="64532" marT="32266" marB="32266"/>
                </a:tc>
                <a:tc>
                  <a:txBody>
                    <a:bodyPr/>
                    <a:lstStyle/>
                    <a:p>
                      <a:r>
                        <a:rPr lang="de-CH" sz="1400" b="0" dirty="0" err="1">
                          <a:solidFill>
                            <a:schemeClr val="tx1"/>
                          </a:solidFill>
                        </a:rPr>
                        <a:t>Birboutsakis</a:t>
                      </a:r>
                      <a:endParaRPr lang="de-CH" sz="1400" b="0" dirty="0">
                        <a:solidFill>
                          <a:schemeClr val="tx1"/>
                        </a:solidFill>
                      </a:endParaRPr>
                    </a:p>
                  </a:txBody>
                  <a:tcPr marL="64532" marR="64532" marT="32266" marB="32266"/>
                </a:tc>
                <a:extLst>
                  <a:ext uri="{0D108BD9-81ED-4DB2-BD59-A6C34878D82A}">
                    <a16:rowId xmlns:a16="http://schemas.microsoft.com/office/drawing/2014/main" val="3903128130"/>
                  </a:ext>
                </a:extLst>
              </a:tr>
              <a:tr h="288173">
                <a:tc>
                  <a:txBody>
                    <a:bodyPr/>
                    <a:lstStyle/>
                    <a:p>
                      <a:r>
                        <a:rPr lang="de-CH" sz="1400" b="0" dirty="0">
                          <a:solidFill>
                            <a:schemeClr val="tx1"/>
                          </a:solidFill>
                        </a:rPr>
                        <a:t>Alexios</a:t>
                      </a:r>
                    </a:p>
                  </a:txBody>
                  <a:tcPr marL="64532" marR="64532" marT="32266" marB="32266"/>
                </a:tc>
                <a:tc>
                  <a:txBody>
                    <a:bodyPr/>
                    <a:lstStyle/>
                    <a:p>
                      <a:r>
                        <a:rPr lang="de-CH" sz="1400" b="0" dirty="0" err="1">
                          <a:solidFill>
                            <a:schemeClr val="tx1"/>
                          </a:solidFill>
                        </a:rPr>
                        <a:t>Birboutsakis</a:t>
                      </a:r>
                      <a:endParaRPr lang="de-CH" sz="1400" b="0" dirty="0">
                        <a:solidFill>
                          <a:schemeClr val="tx1"/>
                        </a:solidFill>
                      </a:endParaRPr>
                    </a:p>
                  </a:txBody>
                  <a:tcPr marL="64532" marR="64532" marT="32266" marB="32266"/>
                </a:tc>
                <a:extLst>
                  <a:ext uri="{0D108BD9-81ED-4DB2-BD59-A6C34878D82A}">
                    <a16:rowId xmlns:a16="http://schemas.microsoft.com/office/drawing/2014/main" val="1597548837"/>
                  </a:ext>
                </a:extLst>
              </a:tr>
              <a:tr h="288173">
                <a:tc>
                  <a:txBody>
                    <a:bodyPr/>
                    <a:lstStyle/>
                    <a:p>
                      <a:r>
                        <a:rPr lang="de-DE" sz="1400" b="0" dirty="0" err="1">
                          <a:solidFill>
                            <a:schemeClr val="tx1"/>
                          </a:solidFill>
                        </a:rPr>
                        <a:t>Obim</a:t>
                      </a:r>
                      <a:endParaRPr lang="de-CH" sz="1400" b="0" dirty="0">
                        <a:solidFill>
                          <a:schemeClr val="tx1"/>
                        </a:solidFill>
                      </a:endParaRPr>
                    </a:p>
                  </a:txBody>
                  <a:tcPr marL="64532" marR="64532" marT="32266" marB="32266"/>
                </a:tc>
                <a:tc>
                  <a:txBody>
                    <a:bodyPr/>
                    <a:lstStyle/>
                    <a:p>
                      <a:r>
                        <a:rPr lang="de-DE" sz="1400" b="0" dirty="0">
                          <a:solidFill>
                            <a:schemeClr val="tx1"/>
                          </a:solidFill>
                        </a:rPr>
                        <a:t>Magnus</a:t>
                      </a:r>
                      <a:endParaRPr lang="de-CH" sz="1400" b="0" dirty="0">
                        <a:solidFill>
                          <a:schemeClr val="tx1"/>
                        </a:solidFill>
                      </a:endParaRPr>
                    </a:p>
                  </a:txBody>
                  <a:tcPr marL="64532" marR="64532" marT="32266" marB="32266"/>
                </a:tc>
                <a:extLst>
                  <a:ext uri="{0D108BD9-81ED-4DB2-BD59-A6C34878D82A}">
                    <a16:rowId xmlns:a16="http://schemas.microsoft.com/office/drawing/2014/main" val="3782999719"/>
                  </a:ext>
                </a:extLst>
              </a:tr>
              <a:tr h="288173">
                <a:tc>
                  <a:txBody>
                    <a:bodyPr/>
                    <a:lstStyle/>
                    <a:p>
                      <a:r>
                        <a:rPr lang="de-DE" sz="1400" b="0" err="1">
                          <a:solidFill>
                            <a:schemeClr val="tx1"/>
                          </a:solidFill>
                        </a:rPr>
                        <a:t>Plüss</a:t>
                      </a:r>
                      <a:r>
                        <a:rPr lang="de-DE" sz="1400" b="0">
                          <a:solidFill>
                            <a:schemeClr val="tx1"/>
                          </a:solidFill>
                        </a:rPr>
                        <a:t> </a:t>
                      </a:r>
                      <a:endParaRPr lang="de-CH" sz="1400" b="0">
                        <a:solidFill>
                          <a:schemeClr val="tx1"/>
                        </a:solidFill>
                      </a:endParaRPr>
                    </a:p>
                  </a:txBody>
                  <a:tcPr marL="64532" marR="64532" marT="32266" marB="32266"/>
                </a:tc>
                <a:tc>
                  <a:txBody>
                    <a:bodyPr/>
                    <a:lstStyle/>
                    <a:p>
                      <a:r>
                        <a:rPr lang="de-DE" sz="1400" b="0" dirty="0">
                          <a:solidFill>
                            <a:schemeClr val="tx1"/>
                          </a:solidFill>
                        </a:rPr>
                        <a:t>Michael</a:t>
                      </a:r>
                      <a:endParaRPr lang="de-CH" sz="1400" b="0" dirty="0">
                        <a:solidFill>
                          <a:schemeClr val="tx1"/>
                        </a:solidFill>
                      </a:endParaRPr>
                    </a:p>
                  </a:txBody>
                  <a:tcPr marL="64532" marR="64532" marT="32266" marB="32266"/>
                </a:tc>
                <a:extLst>
                  <a:ext uri="{0D108BD9-81ED-4DB2-BD59-A6C34878D82A}">
                    <a16:rowId xmlns:a16="http://schemas.microsoft.com/office/drawing/2014/main" val="756620498"/>
                  </a:ext>
                </a:extLst>
              </a:tr>
              <a:tr h="288173">
                <a:tc>
                  <a:txBody>
                    <a:bodyPr/>
                    <a:lstStyle/>
                    <a:p>
                      <a:r>
                        <a:rPr lang="de-DE" sz="1400" b="0">
                          <a:solidFill>
                            <a:schemeClr val="tx1"/>
                          </a:solidFill>
                        </a:rPr>
                        <a:t>Harding</a:t>
                      </a:r>
                      <a:endParaRPr lang="de-CH" sz="1400" b="0">
                        <a:solidFill>
                          <a:schemeClr val="tx1"/>
                        </a:solidFill>
                      </a:endParaRPr>
                    </a:p>
                  </a:txBody>
                  <a:tcPr marL="64532" marR="64532" marT="32266" marB="32266"/>
                </a:tc>
                <a:tc>
                  <a:txBody>
                    <a:bodyPr/>
                    <a:lstStyle/>
                    <a:p>
                      <a:r>
                        <a:rPr lang="de-DE" sz="1400" b="0" dirty="0">
                          <a:solidFill>
                            <a:schemeClr val="tx1"/>
                          </a:solidFill>
                        </a:rPr>
                        <a:t>Nana</a:t>
                      </a:r>
                      <a:endParaRPr lang="de-CH" sz="1400" b="0" dirty="0">
                        <a:solidFill>
                          <a:schemeClr val="tx1"/>
                        </a:solidFill>
                      </a:endParaRPr>
                    </a:p>
                  </a:txBody>
                  <a:tcPr marL="64532" marR="64532" marT="32266" marB="32266"/>
                </a:tc>
                <a:extLst>
                  <a:ext uri="{0D108BD9-81ED-4DB2-BD59-A6C34878D82A}">
                    <a16:rowId xmlns:a16="http://schemas.microsoft.com/office/drawing/2014/main" val="1315011369"/>
                  </a:ext>
                </a:extLst>
              </a:tr>
              <a:tr h="288173">
                <a:tc>
                  <a:txBody>
                    <a:bodyPr/>
                    <a:lstStyle/>
                    <a:p>
                      <a:r>
                        <a:rPr lang="de-CH" sz="1400" b="0" dirty="0">
                          <a:solidFill>
                            <a:schemeClr val="tx1"/>
                          </a:solidFill>
                        </a:rPr>
                        <a:t>Jones</a:t>
                      </a:r>
                    </a:p>
                  </a:txBody>
                  <a:tcPr marL="64532" marR="64532" marT="32266" marB="32266"/>
                </a:tc>
                <a:tc>
                  <a:txBody>
                    <a:bodyPr/>
                    <a:lstStyle/>
                    <a:p>
                      <a:r>
                        <a:rPr lang="de-CH" sz="1400" b="0" dirty="0" err="1">
                          <a:solidFill>
                            <a:schemeClr val="tx1"/>
                          </a:solidFill>
                        </a:rPr>
                        <a:t>Jermale</a:t>
                      </a:r>
                      <a:endParaRPr lang="de-CH" sz="1400" b="0" dirty="0">
                        <a:solidFill>
                          <a:schemeClr val="tx1"/>
                        </a:solidFill>
                      </a:endParaRPr>
                    </a:p>
                  </a:txBody>
                  <a:tcPr marL="64532" marR="64532" marT="32266" marB="32266"/>
                </a:tc>
                <a:extLst>
                  <a:ext uri="{0D108BD9-81ED-4DB2-BD59-A6C34878D82A}">
                    <a16:rowId xmlns:a16="http://schemas.microsoft.com/office/drawing/2014/main" val="1303074562"/>
                  </a:ext>
                </a:extLst>
              </a:tr>
              <a:tr h="288173">
                <a:tc>
                  <a:txBody>
                    <a:bodyPr/>
                    <a:lstStyle/>
                    <a:p>
                      <a:r>
                        <a:rPr lang="de-DE" sz="1400" b="0" dirty="0">
                          <a:solidFill>
                            <a:schemeClr val="tx1"/>
                          </a:solidFill>
                        </a:rPr>
                        <a:t>Schärer</a:t>
                      </a:r>
                      <a:endParaRPr lang="de-CH" sz="1400" b="0" dirty="0">
                        <a:solidFill>
                          <a:schemeClr val="tx1"/>
                        </a:solidFill>
                      </a:endParaRPr>
                    </a:p>
                  </a:txBody>
                  <a:tcPr marL="64532" marR="64532" marT="32266" marB="32266"/>
                </a:tc>
                <a:tc>
                  <a:txBody>
                    <a:bodyPr/>
                    <a:lstStyle/>
                    <a:p>
                      <a:r>
                        <a:rPr lang="de-DE" sz="1400" b="0" dirty="0">
                          <a:solidFill>
                            <a:schemeClr val="tx1"/>
                          </a:solidFill>
                        </a:rPr>
                        <a:t>Luc</a:t>
                      </a:r>
                    </a:p>
                  </a:txBody>
                  <a:tcPr marL="64532" marR="64532" marT="32266" marB="32266"/>
                </a:tc>
                <a:extLst>
                  <a:ext uri="{0D108BD9-81ED-4DB2-BD59-A6C34878D82A}">
                    <a16:rowId xmlns:a16="http://schemas.microsoft.com/office/drawing/2014/main" val="4240745175"/>
                  </a:ext>
                </a:extLst>
              </a:tr>
              <a:tr h="288173">
                <a:tc>
                  <a:txBody>
                    <a:bodyPr/>
                    <a:lstStyle/>
                    <a:p>
                      <a:r>
                        <a:rPr lang="de-CH" sz="1400" b="0" dirty="0">
                          <a:solidFill>
                            <a:schemeClr val="tx1"/>
                          </a:solidFill>
                        </a:rPr>
                        <a:t>Lukas</a:t>
                      </a:r>
                    </a:p>
                  </a:txBody>
                  <a:tcPr marL="64532" marR="64532" marT="32266" marB="32266"/>
                </a:tc>
                <a:tc>
                  <a:txBody>
                    <a:bodyPr/>
                    <a:lstStyle/>
                    <a:p>
                      <a:r>
                        <a:rPr lang="de-DE" sz="1400" b="0" dirty="0" err="1">
                          <a:solidFill>
                            <a:schemeClr val="tx1"/>
                          </a:solidFill>
                        </a:rPr>
                        <a:t>Lussi</a:t>
                      </a:r>
                      <a:endParaRPr lang="de-DE" sz="1400" b="0" dirty="0">
                        <a:solidFill>
                          <a:schemeClr val="tx1"/>
                        </a:solidFill>
                      </a:endParaRPr>
                    </a:p>
                  </a:txBody>
                  <a:tcPr marL="64532" marR="64532" marT="32266" marB="32266"/>
                </a:tc>
                <a:extLst>
                  <a:ext uri="{0D108BD9-81ED-4DB2-BD59-A6C34878D82A}">
                    <a16:rowId xmlns:a16="http://schemas.microsoft.com/office/drawing/2014/main" val="3874998478"/>
                  </a:ext>
                </a:extLst>
              </a:tr>
              <a:tr h="288173">
                <a:tc>
                  <a:txBody>
                    <a:bodyPr/>
                    <a:lstStyle/>
                    <a:p>
                      <a:r>
                        <a:rPr lang="de-CH" sz="1400" b="0" dirty="0">
                          <a:solidFill>
                            <a:schemeClr val="tx1"/>
                          </a:solidFill>
                        </a:rPr>
                        <a:t>Philippe</a:t>
                      </a:r>
                    </a:p>
                  </a:txBody>
                  <a:tcPr marL="64532" marR="64532" marT="32266" marB="32266"/>
                </a:tc>
                <a:tc>
                  <a:txBody>
                    <a:bodyPr/>
                    <a:lstStyle/>
                    <a:p>
                      <a:r>
                        <a:rPr lang="de-DE" sz="1400" b="0" dirty="0">
                          <a:solidFill>
                            <a:schemeClr val="tx1"/>
                          </a:solidFill>
                        </a:rPr>
                        <a:t>Sager</a:t>
                      </a:r>
                    </a:p>
                  </a:txBody>
                  <a:tcPr marL="64532" marR="64532" marT="32266" marB="32266"/>
                </a:tc>
                <a:extLst>
                  <a:ext uri="{0D108BD9-81ED-4DB2-BD59-A6C34878D82A}">
                    <a16:rowId xmlns:a16="http://schemas.microsoft.com/office/drawing/2014/main" val="472202389"/>
                  </a:ext>
                </a:extLst>
              </a:tr>
              <a:tr h="288173">
                <a:tc>
                  <a:txBody>
                    <a:bodyPr/>
                    <a:lstStyle/>
                    <a:p>
                      <a:r>
                        <a:rPr lang="de-CH" sz="1400" b="0" dirty="0">
                          <a:solidFill>
                            <a:schemeClr val="tx1"/>
                          </a:solidFill>
                        </a:rPr>
                        <a:t>Mihajlo </a:t>
                      </a:r>
                    </a:p>
                  </a:txBody>
                  <a:tcPr marL="64532" marR="64532" marT="32266" marB="32266"/>
                </a:tc>
                <a:tc>
                  <a:txBody>
                    <a:bodyPr/>
                    <a:lstStyle/>
                    <a:p>
                      <a:r>
                        <a:rPr lang="de-DE" sz="1400" b="0" dirty="0">
                          <a:solidFill>
                            <a:schemeClr val="tx1"/>
                          </a:solidFill>
                        </a:rPr>
                        <a:t>Mitrovic</a:t>
                      </a:r>
                    </a:p>
                  </a:txBody>
                  <a:tcPr marL="64532" marR="64532" marT="32266" marB="32266"/>
                </a:tc>
                <a:extLst>
                  <a:ext uri="{0D108BD9-81ED-4DB2-BD59-A6C34878D82A}">
                    <a16:rowId xmlns:a16="http://schemas.microsoft.com/office/drawing/2014/main" val="692802730"/>
                  </a:ext>
                </a:extLst>
              </a:tr>
              <a:tr h="288173">
                <a:tc>
                  <a:txBody>
                    <a:bodyPr/>
                    <a:lstStyle/>
                    <a:p>
                      <a:r>
                        <a:rPr lang="de-CH" sz="1400" b="0" dirty="0">
                          <a:solidFill>
                            <a:schemeClr val="tx1"/>
                          </a:solidFill>
                        </a:rPr>
                        <a:t>Daniel</a:t>
                      </a:r>
                    </a:p>
                  </a:txBody>
                  <a:tcPr marL="64532" marR="64532" marT="32266" marB="32266"/>
                </a:tc>
                <a:tc>
                  <a:txBody>
                    <a:bodyPr/>
                    <a:lstStyle/>
                    <a:p>
                      <a:r>
                        <a:rPr lang="de-DE" sz="1400" b="0" dirty="0" err="1">
                          <a:solidFill>
                            <a:schemeClr val="tx1"/>
                          </a:solidFill>
                        </a:rPr>
                        <a:t>Karascony</a:t>
                      </a:r>
                      <a:endParaRPr lang="de-DE" sz="1400" b="0" dirty="0">
                        <a:solidFill>
                          <a:schemeClr val="tx1"/>
                        </a:solidFill>
                      </a:endParaRPr>
                    </a:p>
                  </a:txBody>
                  <a:tcPr marL="64532" marR="64532" marT="32266" marB="32266"/>
                </a:tc>
                <a:extLst>
                  <a:ext uri="{0D108BD9-81ED-4DB2-BD59-A6C34878D82A}">
                    <a16:rowId xmlns:a16="http://schemas.microsoft.com/office/drawing/2014/main" val="3748030640"/>
                  </a:ext>
                </a:extLst>
              </a:tr>
              <a:tr h="288173">
                <a:tc>
                  <a:txBody>
                    <a:bodyPr/>
                    <a:lstStyle/>
                    <a:p>
                      <a:r>
                        <a:rPr lang="de-CH" sz="1400" b="0" dirty="0">
                          <a:solidFill>
                            <a:schemeClr val="tx1"/>
                          </a:solidFill>
                        </a:rPr>
                        <a:t>Jean-Paul</a:t>
                      </a:r>
                    </a:p>
                  </a:txBody>
                  <a:tcPr marL="64532" marR="64532" marT="32266" marB="32266"/>
                </a:tc>
                <a:tc>
                  <a:txBody>
                    <a:bodyPr/>
                    <a:lstStyle/>
                    <a:p>
                      <a:r>
                        <a:rPr lang="de-DE" sz="1400" b="0" dirty="0">
                          <a:solidFill>
                            <a:schemeClr val="tx1"/>
                          </a:solidFill>
                        </a:rPr>
                        <a:t>Domingos</a:t>
                      </a:r>
                    </a:p>
                  </a:txBody>
                  <a:tcPr marL="64532" marR="64532" marT="32266" marB="32266"/>
                </a:tc>
                <a:extLst>
                  <a:ext uri="{0D108BD9-81ED-4DB2-BD59-A6C34878D82A}">
                    <a16:rowId xmlns:a16="http://schemas.microsoft.com/office/drawing/2014/main" val="3615782124"/>
                  </a:ext>
                </a:extLst>
              </a:tr>
              <a:tr h="295966">
                <a:tc>
                  <a:txBody>
                    <a:bodyPr/>
                    <a:lstStyle/>
                    <a:p>
                      <a:pPr marL="0" algn="l" defTabSz="457200" rtl="0" eaLnBrk="1" latinLnBrk="0" hangingPunct="1"/>
                      <a:r>
                        <a:rPr lang="de-CH" sz="1400" b="0" kern="1200" dirty="0">
                          <a:solidFill>
                            <a:schemeClr val="tx1"/>
                          </a:solidFill>
                          <a:latin typeface="+mn-lt"/>
                          <a:ea typeface="+mn-ea"/>
                          <a:cs typeface="+mn-cs"/>
                        </a:rPr>
                        <a:t>Schubiger</a:t>
                      </a:r>
                    </a:p>
                  </a:txBody>
                  <a:tcPr marL="64532" marR="64532" marT="32266" marB="32266"/>
                </a:tc>
                <a:tc>
                  <a:txBody>
                    <a:bodyPr/>
                    <a:lstStyle/>
                    <a:p>
                      <a:r>
                        <a:rPr lang="de-DE" sz="1400" b="0" dirty="0">
                          <a:solidFill>
                            <a:schemeClr val="tx1"/>
                          </a:solidFill>
                        </a:rPr>
                        <a:t>Neal</a:t>
                      </a:r>
                    </a:p>
                  </a:txBody>
                  <a:tcPr marL="64532" marR="64532" marT="32266" marB="32266"/>
                </a:tc>
                <a:extLst>
                  <a:ext uri="{0D108BD9-81ED-4DB2-BD59-A6C34878D82A}">
                    <a16:rowId xmlns:a16="http://schemas.microsoft.com/office/drawing/2014/main" val="2919764620"/>
                  </a:ext>
                </a:extLst>
              </a:tr>
              <a:tr h="288173">
                <a:tc>
                  <a:txBody>
                    <a:bodyPr/>
                    <a:lstStyle/>
                    <a:p>
                      <a:r>
                        <a:rPr lang="de-DE" sz="1400" b="0" dirty="0"/>
                        <a:t>Head Coach</a:t>
                      </a:r>
                      <a:endParaRPr lang="de-CH" sz="1400" b="0" dirty="0">
                        <a:solidFill>
                          <a:schemeClr val="bg1"/>
                        </a:solidFill>
                      </a:endParaRPr>
                    </a:p>
                  </a:txBody>
                  <a:tcPr marL="64532" marR="64532" marT="32266" marB="32266"/>
                </a:tc>
                <a:tc>
                  <a:txBody>
                    <a:bodyPr/>
                    <a:lstStyle/>
                    <a:p>
                      <a:r>
                        <a:rPr lang="de-DE" sz="1400" b="0" dirty="0">
                          <a:solidFill>
                            <a:schemeClr val="tx1"/>
                          </a:solidFill>
                        </a:rPr>
                        <a:t>Bär Orlando</a:t>
                      </a:r>
                    </a:p>
                  </a:txBody>
                  <a:tcPr marL="64532" marR="64532" marT="32266" marB="32266"/>
                </a:tc>
                <a:extLst>
                  <a:ext uri="{0D108BD9-81ED-4DB2-BD59-A6C34878D82A}">
                    <a16:rowId xmlns:a16="http://schemas.microsoft.com/office/drawing/2014/main" val="4029167259"/>
                  </a:ext>
                </a:extLst>
              </a:tr>
              <a:tr h="288173">
                <a:tc>
                  <a:txBody>
                    <a:bodyPr/>
                    <a:lstStyle/>
                    <a:p>
                      <a:r>
                        <a:rPr lang="de-DE" sz="1400" b="0"/>
                        <a:t>Ass. Coach</a:t>
                      </a:r>
                      <a:endParaRPr lang="de-CH" sz="1400" b="0">
                        <a:solidFill>
                          <a:schemeClr val="bg1"/>
                        </a:solidFill>
                      </a:endParaRPr>
                    </a:p>
                  </a:txBody>
                  <a:tcPr marL="64532" marR="64532" marT="32266" marB="32266"/>
                </a:tc>
                <a:tc>
                  <a:txBody>
                    <a:bodyPr/>
                    <a:lstStyle/>
                    <a:p>
                      <a:r>
                        <a:rPr lang="de-DE" sz="1400" b="0" dirty="0"/>
                        <a:t>Popovic Zoran</a:t>
                      </a:r>
                      <a:endParaRPr lang="de-DE" sz="1400" b="0" dirty="0">
                        <a:solidFill>
                          <a:schemeClr val="bg1"/>
                        </a:solidFill>
                      </a:endParaRPr>
                    </a:p>
                  </a:txBody>
                  <a:tcPr marL="64532" marR="64532" marT="32266" marB="32266"/>
                </a:tc>
                <a:extLst>
                  <a:ext uri="{0D108BD9-81ED-4DB2-BD59-A6C34878D82A}">
                    <a16:rowId xmlns:a16="http://schemas.microsoft.com/office/drawing/2014/main" val="198025871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5592" y="0"/>
            <a:ext cx="3761187" cy="6862763"/>
            <a:chOff x="2928938" y="-4763"/>
            <a:chExt cx="5014912" cy="6862763"/>
          </a:xfrm>
        </p:grpSpPr>
        <p:sp>
          <p:nvSpPr>
            <p:cNvPr id="11"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12"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3"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4"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18" name="Rectangle 17">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696" y="667808"/>
            <a:ext cx="8170607"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92276" y="1261872"/>
            <a:ext cx="2359152" cy="4334256"/>
          </a:xfrm>
        </p:spPr>
        <p:txBody>
          <a:bodyPr>
            <a:normAutofit/>
          </a:bodyPr>
          <a:lstStyle/>
          <a:p>
            <a:pPr algn="r"/>
            <a:r>
              <a:rPr lang="de-CH" sz="2600" dirty="0"/>
              <a:t>Verschiedenes	</a:t>
            </a:r>
          </a:p>
        </p:txBody>
      </p:sp>
      <p:cxnSp>
        <p:nvCxnSpPr>
          <p:cNvPr id="20" name="Straight Connector 19">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Inhaltsplatzhalter 2"/>
          <p:cNvSpPr>
            <a:spLocks noGrp="1"/>
          </p:cNvSpPr>
          <p:nvPr>
            <p:ph idx="1"/>
          </p:nvPr>
        </p:nvSpPr>
        <p:spPr>
          <a:xfrm>
            <a:off x="3755948" y="1052736"/>
            <a:ext cx="4632471" cy="4658559"/>
          </a:xfrm>
        </p:spPr>
        <p:txBody>
          <a:bodyPr>
            <a:normAutofit/>
          </a:bodyPr>
          <a:lstStyle/>
          <a:p>
            <a:r>
              <a:rPr lang="de-CH" sz="1700" b="1" dirty="0"/>
              <a:t>Jahresbeiträge</a:t>
            </a:r>
          </a:p>
          <a:p>
            <a:pPr marL="0" indent="0">
              <a:spcAft>
                <a:spcPts val="0"/>
              </a:spcAft>
              <a:buNone/>
              <a:tabLst>
                <a:tab pos="270510" algn="l"/>
                <a:tab pos="540385" algn="l"/>
                <a:tab pos="810260" algn="l"/>
                <a:tab pos="1530350" algn="l"/>
                <a:tab pos="2430780" algn="l"/>
                <a:tab pos="4140835" algn="l"/>
                <a:tab pos="4500880" algn="l"/>
                <a:tab pos="5581015" algn="l"/>
                <a:tab pos="5850890" algn="l"/>
              </a:tabLst>
            </a:pPr>
            <a:r>
              <a:rPr lang="de-CH" sz="1400" b="1" dirty="0">
                <a:ea typeface="Cambria" panose="02040503050406030204" pitchFamily="18" charset="0"/>
                <a:cs typeface="Times New Roman" panose="02020603050405020304" pitchFamily="18" charset="0"/>
              </a:rPr>
              <a:t>Kategorie      Lizenzkosten     Clubbeitrag                 Total</a:t>
            </a:r>
            <a:r>
              <a:rPr lang="de-CH" sz="1500" b="1" dirty="0">
                <a:ea typeface="Cambria" panose="02040503050406030204" pitchFamily="18" charset="0"/>
                <a:cs typeface="Times New Roman" panose="02020603050405020304" pitchFamily="18" charset="0"/>
              </a:rPr>
              <a:t>	</a:t>
            </a:r>
          </a:p>
          <a:p>
            <a:pPr marL="0" indent="0">
              <a:spcAft>
                <a:spcPts val="0"/>
              </a:spcAft>
              <a:buNone/>
              <a:tabLst>
                <a:tab pos="270510" algn="l"/>
                <a:tab pos="540385" algn="l"/>
                <a:tab pos="810260" algn="l"/>
                <a:tab pos="1530350" algn="l"/>
                <a:tab pos="2430780" algn="l"/>
                <a:tab pos="4140835" algn="l"/>
                <a:tab pos="4500880" algn="l"/>
                <a:tab pos="5581015" algn="l"/>
                <a:tab pos="5850890" algn="l"/>
              </a:tabLst>
            </a:pPr>
            <a:r>
              <a:rPr lang="de-CH" sz="1500" dirty="0">
                <a:ea typeface="Cambria" panose="02040503050406030204" pitchFamily="18" charset="0"/>
                <a:cs typeface="Times New Roman" panose="02020603050405020304" pitchFamily="18" charset="0"/>
              </a:rPr>
              <a:t>U13                    35 CHF                250 CHF                285 CHF</a:t>
            </a:r>
          </a:p>
          <a:p>
            <a:pPr marL="0" indent="0">
              <a:spcAft>
                <a:spcPts val="0"/>
              </a:spcAft>
              <a:buNone/>
              <a:tabLst>
                <a:tab pos="270510" algn="l"/>
                <a:tab pos="540385" algn="l"/>
                <a:tab pos="810260" algn="l"/>
                <a:tab pos="1530350" algn="l"/>
                <a:tab pos="2430780" algn="l"/>
                <a:tab pos="4140835" algn="l"/>
                <a:tab pos="4500880" algn="l"/>
                <a:tab pos="5581015" algn="l"/>
                <a:tab pos="5850890" algn="l"/>
              </a:tabLst>
            </a:pPr>
            <a:r>
              <a:rPr lang="de-CH" sz="1500" dirty="0">
                <a:ea typeface="Cambria" panose="02040503050406030204" pitchFamily="18" charset="0"/>
                <a:cs typeface="Times New Roman" panose="02020603050405020304" pitchFamily="18" charset="0"/>
              </a:rPr>
              <a:t>U15		      60 CHF                600 CHF                660 CHF</a:t>
            </a:r>
          </a:p>
          <a:p>
            <a:pPr marL="0" indent="0">
              <a:spcAft>
                <a:spcPts val="0"/>
              </a:spcAft>
              <a:buNone/>
              <a:tabLst>
                <a:tab pos="270510" algn="l"/>
                <a:tab pos="540385" algn="l"/>
                <a:tab pos="810260" algn="l"/>
                <a:tab pos="1530350" algn="l"/>
                <a:tab pos="2430780" algn="l"/>
                <a:tab pos="4140835" algn="l"/>
                <a:tab pos="4500880" algn="l"/>
                <a:tab pos="5581015" algn="l"/>
                <a:tab pos="5850890" algn="l"/>
              </a:tabLst>
            </a:pPr>
            <a:r>
              <a:rPr lang="de-CH" sz="1500" dirty="0">
                <a:ea typeface="Cambria" panose="02040503050406030204" pitchFamily="18" charset="0"/>
                <a:cs typeface="Times New Roman" panose="02020603050405020304" pitchFamily="18" charset="0"/>
              </a:rPr>
              <a:t>U17		      70 CHF                800 CHF                870 CHF</a:t>
            </a:r>
            <a:br>
              <a:rPr lang="de-CH" sz="1500" dirty="0">
                <a:ea typeface="Cambria" panose="02040503050406030204" pitchFamily="18" charset="0"/>
                <a:cs typeface="Times New Roman" panose="02020603050405020304" pitchFamily="18" charset="0"/>
              </a:rPr>
            </a:br>
            <a:r>
              <a:rPr lang="de-CH" sz="1500" dirty="0">
                <a:ea typeface="Cambria" panose="02040503050406030204" pitchFamily="18" charset="0"/>
                <a:cs typeface="Times New Roman" panose="02020603050405020304" pitchFamily="18" charset="0"/>
              </a:rPr>
              <a:t>U20 		      95 CHF                900 CHF               </a:t>
            </a:r>
            <a:r>
              <a:rPr lang="de-CH" sz="1500" i="1" dirty="0">
                <a:ea typeface="Cambria" panose="02040503050406030204" pitchFamily="18" charset="0"/>
                <a:cs typeface="Times New Roman" panose="02020603050405020304" pitchFamily="18" charset="0"/>
              </a:rPr>
              <a:t> </a:t>
            </a:r>
            <a:r>
              <a:rPr lang="de-CH" sz="1500" dirty="0">
                <a:ea typeface="Cambria" panose="02040503050406030204" pitchFamily="18" charset="0"/>
                <a:cs typeface="Times New Roman" panose="02020603050405020304" pitchFamily="18" charset="0"/>
              </a:rPr>
              <a:t>995 CHF</a:t>
            </a:r>
          </a:p>
          <a:p>
            <a:pPr marL="0" indent="0">
              <a:buNone/>
            </a:pPr>
            <a:r>
              <a:rPr lang="de-CH" sz="1700" dirty="0"/>
              <a:t>  </a:t>
            </a:r>
          </a:p>
          <a:p>
            <a:r>
              <a:rPr lang="de-CH" sz="1700" b="1" dirty="0"/>
              <a:t>Ausrüstung inklusive:</a:t>
            </a:r>
            <a:r>
              <a:rPr lang="de-CH" sz="1700" dirty="0"/>
              <a:t> T-Shirt und Dress</a:t>
            </a:r>
          </a:p>
          <a:p>
            <a:pPr marL="0" indent="0">
              <a:buNone/>
            </a:pPr>
            <a:r>
              <a:rPr lang="de-CH" sz="1700" dirty="0"/>
              <a:t>          </a:t>
            </a:r>
            <a:r>
              <a:rPr lang="de-CH" sz="1400" dirty="0"/>
              <a:t>Ausrüstungssponsor:</a:t>
            </a:r>
            <a:br>
              <a:rPr lang="de-CH" sz="1400" dirty="0"/>
            </a:br>
            <a:endParaRPr lang="de-CH" sz="1700" b="1" dirty="0"/>
          </a:p>
          <a:p>
            <a:r>
              <a:rPr lang="de-CH" sz="1700" b="1" dirty="0"/>
              <a:t>Fahrt an Auswärtsspiele: </a:t>
            </a:r>
            <a:r>
              <a:rPr lang="de-CH" sz="1700" dirty="0"/>
              <a:t>mit </a:t>
            </a:r>
            <a:r>
              <a:rPr lang="de-CH" sz="1700" dirty="0" err="1"/>
              <a:t>Teambus</a:t>
            </a:r>
            <a:endParaRPr lang="de-CH" sz="1700" dirty="0"/>
          </a:p>
          <a:p>
            <a:r>
              <a:rPr lang="de-CH" sz="1700" b="1" dirty="0"/>
              <a:t>Kommunikation:</a:t>
            </a:r>
            <a:r>
              <a:rPr lang="de-CH" sz="1700" dirty="0"/>
              <a:t>  WhatsApp, E-Mail </a:t>
            </a:r>
          </a:p>
        </p:txBody>
      </p:sp>
      <p:pic>
        <p:nvPicPr>
          <p:cNvPr id="2050" name="Picture 2" descr="Lösung Versicherungsprobleme | Unterwaldner Versicherungen | Schweiz">
            <a:extLst>
              <a:ext uri="{FF2B5EF4-FFF2-40B4-BE49-F238E27FC236}">
                <a16:creationId xmlns:a16="http://schemas.microsoft.com/office/drawing/2014/main" id="{9F045BD1-18BF-4523-948E-C2C9C53E0E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4418" y="3458104"/>
            <a:ext cx="2758443" cy="1379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2470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el 1">
            <a:extLst>
              <a:ext uri="{FF2B5EF4-FFF2-40B4-BE49-F238E27FC236}">
                <a16:creationId xmlns:a16="http://schemas.microsoft.com/office/drawing/2014/main" id="{D32A03BE-139B-4729-82CE-0AC177841694}"/>
              </a:ext>
            </a:extLst>
          </p:cNvPr>
          <p:cNvSpPr>
            <a:spLocks noGrp="1"/>
          </p:cNvSpPr>
          <p:nvPr>
            <p:ph type="title"/>
          </p:nvPr>
        </p:nvSpPr>
        <p:spPr>
          <a:xfrm>
            <a:off x="512706" y="764372"/>
            <a:ext cx="2380266" cy="5216013"/>
          </a:xfrm>
        </p:spPr>
        <p:txBody>
          <a:bodyPr>
            <a:normAutofit/>
          </a:bodyPr>
          <a:lstStyle/>
          <a:p>
            <a:br>
              <a:rPr lang="de-CH" sz="3400" b="1" dirty="0">
                <a:solidFill>
                  <a:schemeClr val="accent1">
                    <a:lumMod val="50000"/>
                  </a:schemeClr>
                </a:solidFill>
              </a:rPr>
            </a:br>
            <a:r>
              <a:rPr lang="de-CH" sz="3400" b="1" dirty="0">
                <a:solidFill>
                  <a:schemeClr val="accent1">
                    <a:lumMod val="50000"/>
                  </a:schemeClr>
                </a:solidFill>
              </a:rPr>
              <a:t>Angebot:</a:t>
            </a:r>
            <a:br>
              <a:rPr lang="de-CH" sz="3400" b="1" dirty="0">
                <a:solidFill>
                  <a:schemeClr val="accent1">
                    <a:lumMod val="50000"/>
                  </a:schemeClr>
                </a:solidFill>
              </a:rPr>
            </a:br>
            <a:br>
              <a:rPr lang="de-CH" sz="3400" b="1" dirty="0">
                <a:solidFill>
                  <a:schemeClr val="accent1">
                    <a:lumMod val="50000"/>
                  </a:schemeClr>
                </a:solidFill>
              </a:rPr>
            </a:br>
            <a:r>
              <a:rPr lang="de-CH" sz="3400" dirty="0">
                <a:solidFill>
                  <a:schemeClr val="accent1">
                    <a:lumMod val="50000"/>
                  </a:schemeClr>
                </a:solidFill>
              </a:rPr>
              <a:t>SCB  Ausrüstung</a:t>
            </a:r>
            <a:r>
              <a:rPr lang="de-CH" sz="3400" dirty="0"/>
              <a:t>		</a:t>
            </a:r>
            <a:endParaRPr lang="de-DE" sz="3400" dirty="0"/>
          </a:p>
        </p:txBody>
      </p:sp>
      <p:cxnSp>
        <p:nvCxnSpPr>
          <p:cNvPr id="10"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95397" y="1923563"/>
            <a:ext cx="0" cy="30175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12124466-9BDD-4B9C-9F61-4B178F9EF4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6721" y="1062524"/>
            <a:ext cx="2708920" cy="27089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857C158-B09C-4A28-85A5-28C19F7E4A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5006" y="1953954"/>
            <a:ext cx="2636911" cy="26369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uspo | HUSPO Sports Factory AG">
            <a:extLst>
              <a:ext uri="{FF2B5EF4-FFF2-40B4-BE49-F238E27FC236}">
                <a16:creationId xmlns:a16="http://schemas.microsoft.com/office/drawing/2014/main" id="{5A29BD12-DEDE-46F5-9CB0-6788DCECD5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422261"/>
            <a:ext cx="1835696" cy="640263"/>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AC3957ED-72D1-43D2-915D-632FA00CC19F}"/>
              </a:ext>
            </a:extLst>
          </p:cNvPr>
          <p:cNvSpPr txBox="1"/>
          <p:nvPr/>
        </p:nvSpPr>
        <p:spPr>
          <a:xfrm>
            <a:off x="3491880" y="5301208"/>
            <a:ext cx="5256584" cy="892552"/>
          </a:xfrm>
          <a:prstGeom prst="rect">
            <a:avLst/>
          </a:prstGeom>
          <a:noFill/>
        </p:spPr>
        <p:txBody>
          <a:bodyPr wrap="square" rtlCol="0">
            <a:spAutoFit/>
          </a:bodyPr>
          <a:lstStyle/>
          <a:p>
            <a:r>
              <a:rPr lang="de-CH" b="1" dirty="0"/>
              <a:t>Bestellung erfolgt in den Trainings über den Trainer</a:t>
            </a:r>
          </a:p>
          <a:p>
            <a:endParaRPr lang="de-CH" dirty="0"/>
          </a:p>
          <a:p>
            <a:r>
              <a:rPr lang="de-CH" sz="1600" dirty="0"/>
              <a:t>Voraussichtlicher Preis: 100 CHF</a:t>
            </a:r>
          </a:p>
        </p:txBody>
      </p:sp>
      <p:sp>
        <p:nvSpPr>
          <p:cNvPr id="7" name="Textfeld 6">
            <a:extLst>
              <a:ext uri="{FF2B5EF4-FFF2-40B4-BE49-F238E27FC236}">
                <a16:creationId xmlns:a16="http://schemas.microsoft.com/office/drawing/2014/main" id="{FE9721B2-76B4-4CBC-821F-6BED02A9A21B}"/>
              </a:ext>
            </a:extLst>
          </p:cNvPr>
          <p:cNvSpPr txBox="1"/>
          <p:nvPr/>
        </p:nvSpPr>
        <p:spPr>
          <a:xfrm>
            <a:off x="4572000" y="3916704"/>
            <a:ext cx="2448267" cy="461665"/>
          </a:xfrm>
          <a:prstGeom prst="rect">
            <a:avLst/>
          </a:prstGeom>
          <a:noFill/>
        </p:spPr>
        <p:txBody>
          <a:bodyPr wrap="square" rtlCol="0">
            <a:spAutoFit/>
          </a:bodyPr>
          <a:lstStyle/>
          <a:p>
            <a:r>
              <a:rPr lang="de-CH" sz="2400" b="1" i="1" dirty="0"/>
              <a:t>+</a:t>
            </a:r>
            <a:r>
              <a:rPr lang="de-CH" b="1" i="1" dirty="0"/>
              <a:t> SCB Logo</a:t>
            </a:r>
          </a:p>
        </p:txBody>
      </p:sp>
    </p:spTree>
    <p:extLst>
      <p:ext uri="{BB962C8B-B14F-4D97-AF65-F5344CB8AC3E}">
        <p14:creationId xmlns:p14="http://schemas.microsoft.com/office/powerpoint/2010/main" val="226081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DE47280D-9DF4-4EC0-870E-F5799F7AD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useBgFill="1">
        <p:nvSpPr>
          <p:cNvPr id="20" name="Freeform 37">
            <a:extLst>
              <a:ext uri="{FF2B5EF4-FFF2-40B4-BE49-F238E27FC236}">
                <a16:creationId xmlns:a16="http://schemas.microsoft.com/office/drawing/2014/main" id="{7ED3A13C-2CCC-4715-A54F-87795E0CE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
            <a:ext cx="6004037" cy="6857999"/>
          </a:xfrm>
          <a:custGeom>
            <a:avLst/>
            <a:gdLst>
              <a:gd name="connsiteX0" fmla="*/ 0 w 8005382"/>
              <a:gd name="connsiteY0" fmla="*/ 0 h 6857999"/>
              <a:gd name="connsiteX1" fmla="*/ 7723450 w 8005382"/>
              <a:gd name="connsiteY1" fmla="*/ 0 h 6857999"/>
              <a:gd name="connsiteX2" fmla="*/ 6859850 w 8005382"/>
              <a:gd name="connsiteY2" fmla="*/ 5223932 h 6857999"/>
              <a:gd name="connsiteX3" fmla="*/ 8005382 w 8005382"/>
              <a:gd name="connsiteY3" fmla="*/ 6857999 h 6857999"/>
              <a:gd name="connsiteX4" fmla="*/ 0 w 8005382"/>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5382" h="6857999">
                <a:moveTo>
                  <a:pt x="0" y="0"/>
                </a:moveTo>
                <a:lnTo>
                  <a:pt x="7723450" y="0"/>
                </a:lnTo>
                <a:lnTo>
                  <a:pt x="6859850" y="5223932"/>
                </a:lnTo>
                <a:lnTo>
                  <a:pt x="8005382" y="6857999"/>
                </a:lnTo>
                <a:lnTo>
                  <a:pt x="0" y="6857999"/>
                </a:lnTo>
                <a:close/>
              </a:path>
            </a:pathLst>
          </a:custGeom>
          <a:ln>
            <a:noFill/>
          </a:ln>
          <a:effectLst/>
        </p:spPr>
        <p:style>
          <a:lnRef idx="1">
            <a:schemeClr val="accent1"/>
          </a:lnRef>
          <a:fillRef idx="1003">
            <a:schemeClr val="lt1"/>
          </a:fillRef>
          <a:effectRef idx="2">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FB6C0892-83F6-4C98-B806-06627C7325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07197" y="0"/>
            <a:ext cx="1827609" cy="6858001"/>
            <a:chOff x="1320800" y="0"/>
            <a:chExt cx="2436813" cy="6858001"/>
          </a:xfrm>
        </p:grpSpPr>
        <p:sp>
          <p:nvSpPr>
            <p:cNvPr id="13" name="Freeform 6">
              <a:extLst>
                <a:ext uri="{FF2B5EF4-FFF2-40B4-BE49-F238E27FC236}">
                  <a16:creationId xmlns:a16="http://schemas.microsoft.com/office/drawing/2014/main" id="{76E9889C-BAC7-429B-86C0-2D7736A39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84616D5-1F3D-4B55-BA27-B53B56376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D6883E9B-59DA-4777-AC43-55F9164D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F5442FF4-005F-4930-92FB-6594E29C4F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648BA981-E918-4543-BE19-51E03C571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03A6AFED-BD81-4CCC-AADE-1E8923376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el 1"/>
          <p:cNvSpPr>
            <a:spLocks noGrp="1"/>
          </p:cNvSpPr>
          <p:nvPr>
            <p:ph type="title"/>
          </p:nvPr>
        </p:nvSpPr>
        <p:spPr>
          <a:xfrm>
            <a:off x="6256432" y="1023257"/>
            <a:ext cx="2426312" cy="4767943"/>
          </a:xfrm>
          <a:effectLst/>
        </p:spPr>
        <p:txBody>
          <a:bodyPr anchor="ctr">
            <a:normAutofit/>
          </a:bodyPr>
          <a:lstStyle/>
          <a:p>
            <a:pPr algn="l"/>
            <a:r>
              <a:rPr lang="de-CH" b="1" dirty="0">
                <a:solidFill>
                  <a:srgbClr val="000000"/>
                </a:solidFill>
              </a:rPr>
              <a:t>SCB seit 2010 </a:t>
            </a:r>
          </a:p>
        </p:txBody>
      </p:sp>
      <p:sp>
        <p:nvSpPr>
          <p:cNvPr id="3" name="Inhaltsplatzhalter 2"/>
          <p:cNvSpPr>
            <a:spLocks noGrp="1"/>
          </p:cNvSpPr>
          <p:nvPr>
            <p:ph idx="1"/>
          </p:nvPr>
        </p:nvSpPr>
        <p:spPr>
          <a:xfrm>
            <a:off x="519776" y="1023257"/>
            <a:ext cx="4476386" cy="4767944"/>
          </a:xfrm>
        </p:spPr>
        <p:txBody>
          <a:bodyPr anchor="ctr">
            <a:noAutofit/>
          </a:bodyPr>
          <a:lstStyle/>
          <a:p>
            <a:pPr marL="0" indent="0">
              <a:lnSpc>
                <a:spcPct val="90000"/>
              </a:lnSpc>
              <a:buNone/>
            </a:pPr>
            <a:r>
              <a:rPr lang="de-CH" sz="1600" b="1" dirty="0"/>
              <a:t>SCB U15 Team </a:t>
            </a:r>
          </a:p>
          <a:p>
            <a:pPr>
              <a:lnSpc>
                <a:spcPct val="90000"/>
              </a:lnSpc>
            </a:pPr>
            <a:r>
              <a:rPr lang="de-CH" sz="1600" dirty="0"/>
              <a:t>Pro Basket Vizemeister 2017</a:t>
            </a:r>
          </a:p>
          <a:p>
            <a:pPr>
              <a:lnSpc>
                <a:spcPct val="90000"/>
              </a:lnSpc>
            </a:pPr>
            <a:endParaRPr lang="de-CH" sz="500" dirty="0"/>
          </a:p>
          <a:p>
            <a:pPr marL="0" indent="0">
              <a:lnSpc>
                <a:spcPct val="90000"/>
              </a:lnSpc>
              <a:buNone/>
            </a:pPr>
            <a:r>
              <a:rPr lang="de-CH" sz="1600" b="1" dirty="0"/>
              <a:t>SCB U16/17 Team: </a:t>
            </a:r>
          </a:p>
          <a:p>
            <a:pPr>
              <a:lnSpc>
                <a:spcPct val="90000"/>
              </a:lnSpc>
            </a:pPr>
            <a:r>
              <a:rPr lang="de-CH" sz="1600" dirty="0"/>
              <a:t>2 Mal </a:t>
            </a:r>
            <a:r>
              <a:rPr lang="de-CH" sz="1600" dirty="0" err="1"/>
              <a:t>ProBasket</a:t>
            </a:r>
            <a:r>
              <a:rPr lang="de-CH" sz="1600" dirty="0"/>
              <a:t> Meister 2015 und 2017 </a:t>
            </a:r>
          </a:p>
          <a:p>
            <a:pPr>
              <a:lnSpc>
                <a:spcPct val="90000"/>
              </a:lnSpc>
            </a:pPr>
            <a:r>
              <a:rPr lang="de-CH" sz="1600" dirty="0"/>
              <a:t>1 mal </a:t>
            </a:r>
            <a:r>
              <a:rPr lang="de-CH" sz="1600" dirty="0" err="1"/>
              <a:t>ProBasket</a:t>
            </a:r>
            <a:r>
              <a:rPr lang="de-CH" sz="1600" dirty="0"/>
              <a:t> Vizemeister 2016 </a:t>
            </a:r>
          </a:p>
          <a:p>
            <a:pPr>
              <a:lnSpc>
                <a:spcPct val="90000"/>
              </a:lnSpc>
            </a:pPr>
            <a:r>
              <a:rPr lang="de-CH" sz="1600" dirty="0"/>
              <a:t>Cup Finalist 2016 </a:t>
            </a:r>
          </a:p>
          <a:p>
            <a:pPr>
              <a:lnSpc>
                <a:spcPct val="90000"/>
              </a:lnSpc>
            </a:pPr>
            <a:r>
              <a:rPr lang="de-CH" sz="1600" dirty="0"/>
              <a:t>3 Mal Final </a:t>
            </a:r>
            <a:r>
              <a:rPr lang="de-CH" sz="1600" dirty="0" err="1"/>
              <a:t>Four</a:t>
            </a:r>
            <a:r>
              <a:rPr lang="de-CH" sz="1600" dirty="0"/>
              <a:t> 2016/2017/2018 </a:t>
            </a:r>
          </a:p>
          <a:p>
            <a:pPr>
              <a:lnSpc>
                <a:spcPct val="90000"/>
              </a:lnSpc>
            </a:pPr>
            <a:r>
              <a:rPr lang="de-CH" sz="1600" dirty="0"/>
              <a:t>2 Mal Schweizer Meister 2017/2018 </a:t>
            </a:r>
          </a:p>
          <a:p>
            <a:pPr>
              <a:lnSpc>
                <a:spcPct val="90000"/>
              </a:lnSpc>
            </a:pPr>
            <a:r>
              <a:rPr lang="de-CH" sz="1600" dirty="0"/>
              <a:t>1 Mal Stützpunkt Schweizermeister 2017 </a:t>
            </a:r>
          </a:p>
          <a:p>
            <a:pPr marL="0" indent="0">
              <a:lnSpc>
                <a:spcPct val="90000"/>
              </a:lnSpc>
              <a:buNone/>
            </a:pPr>
            <a:endParaRPr lang="de-CH" sz="200" dirty="0"/>
          </a:p>
          <a:p>
            <a:pPr marL="0" indent="0">
              <a:lnSpc>
                <a:spcPct val="90000"/>
              </a:lnSpc>
              <a:buNone/>
            </a:pPr>
            <a:r>
              <a:rPr lang="de-CH" sz="1600" b="1" dirty="0"/>
              <a:t>SCB U19/20 Team</a:t>
            </a:r>
          </a:p>
          <a:p>
            <a:pPr>
              <a:lnSpc>
                <a:spcPct val="90000"/>
              </a:lnSpc>
            </a:pPr>
            <a:r>
              <a:rPr lang="de-CH" sz="1600" dirty="0"/>
              <a:t>5 Mal </a:t>
            </a:r>
            <a:r>
              <a:rPr lang="de-CH" sz="1600" dirty="0" err="1"/>
              <a:t>ProBasket</a:t>
            </a:r>
            <a:r>
              <a:rPr lang="de-CH" sz="1600" dirty="0"/>
              <a:t> Meister 2011/2012/2015/2017/2019 </a:t>
            </a:r>
          </a:p>
          <a:p>
            <a:pPr>
              <a:lnSpc>
                <a:spcPct val="90000"/>
              </a:lnSpc>
            </a:pPr>
            <a:r>
              <a:rPr lang="de-CH" sz="1600" dirty="0"/>
              <a:t>2 Mal </a:t>
            </a:r>
            <a:r>
              <a:rPr lang="de-CH" sz="1600" dirty="0" err="1"/>
              <a:t>Probasket</a:t>
            </a:r>
            <a:r>
              <a:rPr lang="de-CH" sz="1600" dirty="0"/>
              <a:t> Vize Meister 2013/2016</a:t>
            </a:r>
          </a:p>
          <a:p>
            <a:pPr>
              <a:lnSpc>
                <a:spcPct val="90000"/>
              </a:lnSpc>
            </a:pPr>
            <a:r>
              <a:rPr lang="de-CH" sz="1600" dirty="0"/>
              <a:t>3 Mal Final </a:t>
            </a:r>
            <a:r>
              <a:rPr lang="de-CH" sz="1600" dirty="0" err="1"/>
              <a:t>Four</a:t>
            </a:r>
            <a:r>
              <a:rPr lang="de-CH" sz="1600" dirty="0"/>
              <a:t> 2010/2011/2019</a:t>
            </a:r>
          </a:p>
          <a:p>
            <a:pPr>
              <a:lnSpc>
                <a:spcPct val="90000"/>
              </a:lnSpc>
            </a:pPr>
            <a:r>
              <a:rPr lang="de-CH" sz="1600" dirty="0"/>
              <a:t>2 Mal Schweizer Vizemeister 2010/2019</a:t>
            </a:r>
          </a:p>
          <a:p>
            <a:pPr>
              <a:lnSpc>
                <a:spcPct val="90000"/>
              </a:lnSpc>
            </a:pPr>
            <a:endParaRPr lang="de-CH" sz="200" dirty="0"/>
          </a:p>
          <a:p>
            <a:pPr marL="0" indent="0">
              <a:lnSpc>
                <a:spcPct val="90000"/>
              </a:lnSpc>
              <a:buNone/>
            </a:pPr>
            <a:r>
              <a:rPr lang="de-CH" sz="1600" dirty="0"/>
              <a:t>Zahlreiche Nachwuchsnationalspieler</a:t>
            </a:r>
          </a:p>
          <a:p>
            <a:pPr marL="0" indent="0">
              <a:lnSpc>
                <a:spcPct val="90000"/>
              </a:lnSpc>
              <a:buNone/>
            </a:pPr>
            <a:r>
              <a:rPr lang="de-CH" sz="1600" dirty="0"/>
              <a:t>Abgänge nach USA, LNA, International</a:t>
            </a:r>
          </a:p>
          <a:p>
            <a:pPr marL="0" indent="0">
              <a:lnSpc>
                <a:spcPct val="90000"/>
              </a:lnSpc>
              <a:buNone/>
            </a:pPr>
            <a:r>
              <a:rPr lang="de-CH" sz="1600" dirty="0"/>
              <a:t>Alle SCB Spieler sind in der Ausbildung oder haben eine Ausbildung abgeschlossen </a:t>
            </a:r>
          </a:p>
        </p:txBody>
      </p:sp>
    </p:spTree>
    <p:extLst>
      <p:ext uri="{BB962C8B-B14F-4D97-AF65-F5344CB8AC3E}">
        <p14:creationId xmlns:p14="http://schemas.microsoft.com/office/powerpoint/2010/main" val="336880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0A47CF6F-27C2-43F3-AF69-E3D576363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4763"/>
            <a:ext cx="3761187" cy="6862763"/>
            <a:chOff x="2928938" y="-4763"/>
            <a:chExt cx="5014912" cy="6862763"/>
          </a:xfrm>
        </p:grpSpPr>
        <p:sp>
          <p:nvSpPr>
            <p:cNvPr id="72" name="Freeform 6">
              <a:extLst>
                <a:ext uri="{FF2B5EF4-FFF2-40B4-BE49-F238E27FC236}">
                  <a16:creationId xmlns:a16="http://schemas.microsoft.com/office/drawing/2014/main" id="{39EB00CB-5B69-438D-944F-2E0382BA0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73" name="Freeform 7">
              <a:extLst>
                <a:ext uri="{FF2B5EF4-FFF2-40B4-BE49-F238E27FC236}">
                  <a16:creationId xmlns:a16="http://schemas.microsoft.com/office/drawing/2014/main" id="{6D931D9D-4C35-4CDF-BFF0-03DD03881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4" name="Freeform 9">
              <a:extLst>
                <a:ext uri="{FF2B5EF4-FFF2-40B4-BE49-F238E27FC236}">
                  <a16:creationId xmlns:a16="http://schemas.microsoft.com/office/drawing/2014/main" id="{26D9B8E3-CFAB-4428-9D62-576BF978E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75" name="Freeform 10">
              <a:extLst>
                <a:ext uri="{FF2B5EF4-FFF2-40B4-BE49-F238E27FC236}">
                  <a16:creationId xmlns:a16="http://schemas.microsoft.com/office/drawing/2014/main" id="{F019DFF8-C5AB-45D0-8A70-627BFEF9A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76" name="Freeform 11">
              <a:extLst>
                <a:ext uri="{FF2B5EF4-FFF2-40B4-BE49-F238E27FC236}">
                  <a16:creationId xmlns:a16="http://schemas.microsoft.com/office/drawing/2014/main" id="{E548346E-CCE3-4C53-B753-ABF3C098B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77" name="Freeform 12">
              <a:extLst>
                <a:ext uri="{FF2B5EF4-FFF2-40B4-BE49-F238E27FC236}">
                  <a16:creationId xmlns:a16="http://schemas.microsoft.com/office/drawing/2014/main" id="{C19E6868-EA25-4961-B0E5-EF4F9DD2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79" name="Rectangle 78">
            <a:extLst>
              <a:ext uri="{FF2B5EF4-FFF2-40B4-BE49-F238E27FC236}">
                <a16:creationId xmlns:a16="http://schemas.microsoft.com/office/drawing/2014/main" id="{F64080D6-34DE-4277-97CC-2FB381284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2196300" y="1380068"/>
            <a:ext cx="6430967" cy="2616199"/>
          </a:xfrm>
        </p:spPr>
        <p:txBody>
          <a:bodyPr vert="horz" lIns="91440" tIns="45720" rIns="91440" bIns="45720" rtlCol="0" anchor="b">
            <a:normAutofit/>
          </a:bodyPr>
          <a:lstStyle/>
          <a:p>
            <a:pPr algn="r"/>
            <a:r>
              <a:rPr lang="en-US" sz="6000"/>
              <a:t>Eltern als Fans</a:t>
            </a:r>
          </a:p>
        </p:txBody>
      </p:sp>
    </p:spTree>
    <p:extLst>
      <p:ext uri="{BB962C8B-B14F-4D97-AF65-F5344CB8AC3E}">
        <p14:creationId xmlns:p14="http://schemas.microsoft.com/office/powerpoint/2010/main" val="15603852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9" name="Group 9">
            <a:extLst>
              <a:ext uri="{FF2B5EF4-FFF2-40B4-BE49-F238E27FC236}">
                <a16:creationId xmlns:a16="http://schemas.microsoft.com/office/drawing/2014/main" id="{6ADA8EC3-01C5-453C-91A6-D01B9E15BF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1" name="Freeform 6">
              <a:extLst>
                <a:ext uri="{FF2B5EF4-FFF2-40B4-BE49-F238E27FC236}">
                  <a16:creationId xmlns:a16="http://schemas.microsoft.com/office/drawing/2014/main" id="{9A1D7546-68ED-4F66-AA8D-D04BEAD39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 name="Freeform 7">
              <a:extLst>
                <a:ext uri="{FF2B5EF4-FFF2-40B4-BE49-F238E27FC236}">
                  <a16:creationId xmlns:a16="http://schemas.microsoft.com/office/drawing/2014/main" id="{FCFE8A66-699D-4E05-B8FC-C31AE461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 name="Freeform 8">
              <a:extLst>
                <a:ext uri="{FF2B5EF4-FFF2-40B4-BE49-F238E27FC236}">
                  <a16:creationId xmlns:a16="http://schemas.microsoft.com/office/drawing/2014/main" id="{A124234B-D5D1-45F9-9B32-264F699BC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id="{7A0B0249-AEB7-44A1-BEC3-A0C07E9E3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a:extLst>
                <a:ext uri="{FF2B5EF4-FFF2-40B4-BE49-F238E27FC236}">
                  <a16:creationId xmlns:a16="http://schemas.microsoft.com/office/drawing/2014/main" id="{251D4BF9-284D-4B99-922C-BAB91FB2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a:extLst>
                <a:ext uri="{FF2B5EF4-FFF2-40B4-BE49-F238E27FC236}">
                  <a16:creationId xmlns:a16="http://schemas.microsoft.com/office/drawing/2014/main" id="{733E9BD1-CC4F-4B4B-A413-92D6B1F0B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8" name="Rectangle 17">
            <a:extLst>
              <a:ext uri="{FF2B5EF4-FFF2-40B4-BE49-F238E27FC236}">
                <a16:creationId xmlns:a16="http://schemas.microsoft.com/office/drawing/2014/main" id="{87804ED3-B6DB-4168-B26E-F3CF20A77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656683-9A36-48F7-825C-F7E8994CF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bg1"/>
          </a:solidFill>
          <a:ln w="25400">
            <a:solidFill>
              <a:srgbClr val="DEA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Ein Bild, das Person, Sport, Sportwettkampf, Boden enthält.&#10;&#10;Automatisch generierte Beschreibung">
            <a:extLst>
              <a:ext uri="{FF2B5EF4-FFF2-40B4-BE49-F238E27FC236}">
                <a16:creationId xmlns:a16="http://schemas.microsoft.com/office/drawing/2014/main" id="{E8919061-F5FA-45D3-ADAC-5A440398FF93}"/>
              </a:ext>
            </a:extLst>
          </p:cNvPr>
          <p:cNvPicPr>
            <a:picLocks noChangeAspect="1"/>
          </p:cNvPicPr>
          <p:nvPr/>
        </p:nvPicPr>
        <p:blipFill rotWithShape="1">
          <a:blip r:embed="rId3">
            <a:extLst>
              <a:ext uri="{28A0092B-C50C-407E-A947-70E740481C1C}">
                <a14:useLocalDpi xmlns:a14="http://schemas.microsoft.com/office/drawing/2010/main" val="0"/>
              </a:ext>
            </a:extLst>
          </a:blip>
          <a:srcRect r="17419" b="-1"/>
          <a:stretch/>
        </p:blipFill>
        <p:spPr>
          <a:xfrm>
            <a:off x="482600" y="643467"/>
            <a:ext cx="8178799" cy="5571066"/>
          </a:xfrm>
          <a:prstGeom prst="rect">
            <a:avLst/>
          </a:prstGeom>
        </p:spPr>
      </p:pic>
    </p:spTree>
    <p:extLst>
      <p:ext uri="{BB962C8B-B14F-4D97-AF65-F5344CB8AC3E}">
        <p14:creationId xmlns:p14="http://schemas.microsoft.com/office/powerpoint/2010/main" val="174508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Rectangle 1"/>
          <p:cNvSpPr>
            <a:spLocks noGrp="1" noChangeArrowheads="1"/>
          </p:cNvSpPr>
          <p:nvPr>
            <p:ph type="title"/>
          </p:nvPr>
        </p:nvSpPr>
        <p:spPr>
          <a:xfrm>
            <a:off x="982133" y="457201"/>
            <a:ext cx="7704667" cy="667543"/>
          </a:xfrm>
        </p:spPr>
        <p:txBody>
          <a:bodyPr>
            <a:normAutofit fontScale="90000"/>
          </a:bodyPr>
          <a:lstStyle/>
          <a:p>
            <a:r>
              <a:rPr lang="de-CH" b="1" dirty="0"/>
              <a:t>Vorstand S</a:t>
            </a:r>
            <a:r>
              <a:rPr lang="en-US" b="1" dirty="0" err="1"/>
              <a:t>wiss</a:t>
            </a:r>
            <a:r>
              <a:rPr lang="en-US" b="1" dirty="0"/>
              <a:t> Central Basketball</a:t>
            </a:r>
          </a:p>
        </p:txBody>
      </p:sp>
      <p:graphicFrame>
        <p:nvGraphicFramePr>
          <p:cNvPr id="5" name="Group 2"/>
          <p:cNvGraphicFramePr>
            <a:graphicFrameLocks noGrp="1"/>
          </p:cNvGraphicFramePr>
          <p:nvPr>
            <p:extLst>
              <p:ext uri="{D42A27DB-BD31-4B8C-83A1-F6EECF244321}">
                <p14:modId xmlns:p14="http://schemas.microsoft.com/office/powerpoint/2010/main" val="1265468921"/>
              </p:ext>
            </p:extLst>
          </p:nvPr>
        </p:nvGraphicFramePr>
        <p:xfrm>
          <a:off x="675233" y="1556792"/>
          <a:ext cx="8145239" cy="2768175"/>
        </p:xfrm>
        <a:graphic>
          <a:graphicData uri="http://schemas.openxmlformats.org/drawingml/2006/table">
            <a:tbl>
              <a:tblPr/>
              <a:tblGrid>
                <a:gridCol w="3678644">
                  <a:extLst>
                    <a:ext uri="{9D8B030D-6E8A-4147-A177-3AD203B41FA5}">
                      <a16:colId xmlns:a16="http://schemas.microsoft.com/office/drawing/2014/main" val="20000"/>
                    </a:ext>
                  </a:extLst>
                </a:gridCol>
                <a:gridCol w="615297">
                  <a:extLst>
                    <a:ext uri="{9D8B030D-6E8A-4147-A177-3AD203B41FA5}">
                      <a16:colId xmlns:a16="http://schemas.microsoft.com/office/drawing/2014/main" val="20001"/>
                    </a:ext>
                  </a:extLst>
                </a:gridCol>
                <a:gridCol w="3851298">
                  <a:extLst>
                    <a:ext uri="{9D8B030D-6E8A-4147-A177-3AD203B41FA5}">
                      <a16:colId xmlns:a16="http://schemas.microsoft.com/office/drawing/2014/main" val="20002"/>
                    </a:ext>
                  </a:extLst>
                </a:gridCol>
              </a:tblGrid>
              <a:tr h="388390">
                <a:tc>
                  <a:txBody>
                    <a:bodyPr/>
                    <a:lstStyle/>
                    <a:p>
                      <a:pPr marL="0" marR="0" lvl="0" indent="0" algn="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de-CH" sz="2000" b="0" i="0" u="none" strike="noStrike" cap="none" normalizeH="0" baseline="0" noProof="0" dirty="0">
                          <a:ln>
                            <a:noFill/>
                          </a:ln>
                          <a:solidFill>
                            <a:schemeClr val="tx1"/>
                          </a:solidFill>
                          <a:effectLst/>
                          <a:latin typeface="+mn-lt"/>
                          <a:ea typeface="Helvetica Neue Light" charset="0"/>
                          <a:cs typeface="Helvetica Neue Light" charset="0"/>
                          <a:sym typeface="Helvetica Neue Light" charset="0"/>
                        </a:rPr>
                        <a:t>Präsident</a:t>
                      </a:r>
                    </a:p>
                  </a:txBody>
                  <a:tcPr marL="35719" marR="35719" marT="35719" marB="35719"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endParaRPr kumimoji="0" lang="de-CH" sz="2400" b="0" i="0" u="none" strike="noStrike" cap="none" normalizeH="0" baseline="0" noProof="0" dirty="0">
                        <a:ln>
                          <a:noFill/>
                        </a:ln>
                        <a:solidFill>
                          <a:schemeClr val="tx1"/>
                        </a:solidFill>
                        <a:effectLst/>
                        <a:latin typeface="+mn-lt"/>
                        <a:ea typeface="ヒラギノ角ゴ ProN W3" charset="-128"/>
                        <a:cs typeface="ヒラギノ角ゴ ProN W3" charset="-128"/>
                        <a:sym typeface="Helvetica Neue Light" charset="0"/>
                      </a:endParaRPr>
                    </a:p>
                  </a:txBody>
                  <a:tcPr marL="35719" marR="35719" marT="35719" marB="35719" anchor="ctr"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de-CH" sz="2000" b="0" i="0" u="none" strike="noStrike" cap="none" normalizeH="0" baseline="0" noProof="0" dirty="0">
                          <a:ln>
                            <a:noFill/>
                          </a:ln>
                          <a:solidFill>
                            <a:schemeClr val="tx1"/>
                          </a:solidFill>
                          <a:effectLst/>
                          <a:latin typeface="+mn-lt"/>
                          <a:ea typeface="Helvetica Neue Light" charset="0"/>
                          <a:cs typeface="Helvetica Neue Light" charset="0"/>
                          <a:sym typeface="Helvetica Neue Light" charset="0"/>
                        </a:rPr>
                        <a:t>Thomas Müller</a:t>
                      </a:r>
                    </a:p>
                  </a:txBody>
                  <a:tcPr marL="35719" marR="35719" marT="35719" marB="35719"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88090">
                <a:tc>
                  <a:txBody>
                    <a:bodyPr/>
                    <a:lstStyle/>
                    <a:p>
                      <a:pPr marL="0" marR="0" lvl="0" indent="0" algn="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de-CH" sz="2000" b="0" i="0" u="none" strike="noStrike" cap="none" normalizeH="0" baseline="0" noProof="0">
                          <a:ln>
                            <a:noFill/>
                          </a:ln>
                          <a:solidFill>
                            <a:schemeClr val="tx1"/>
                          </a:solidFill>
                          <a:effectLst/>
                          <a:latin typeface="+mn-lt"/>
                          <a:ea typeface="Helvetica Neue Light" charset="0"/>
                          <a:cs typeface="Helvetica Neue Light" charset="0"/>
                          <a:sym typeface="Helvetica Neue Light" charset="0"/>
                        </a:rPr>
                        <a:t>Vizepräsident</a:t>
                      </a:r>
                      <a:endParaRPr kumimoji="0" lang="de-CH" sz="2000" b="0" i="0" u="none" strike="noStrike" cap="none" normalizeH="0" baseline="0" noProof="0" dirty="0">
                        <a:ln>
                          <a:noFill/>
                        </a:ln>
                        <a:solidFill>
                          <a:schemeClr val="tx1"/>
                        </a:solidFill>
                        <a:effectLst/>
                        <a:latin typeface="+mn-lt"/>
                        <a:ea typeface="Helvetica Neue Light" charset="0"/>
                        <a:cs typeface="Helvetica Neue Light" charset="0"/>
                        <a:sym typeface="Helvetica Neue Light" charset="0"/>
                      </a:endParaRPr>
                    </a:p>
                  </a:txBody>
                  <a:tcPr marL="35719" marR="35719" marT="35719" marB="35719"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endParaRPr kumimoji="0" lang="de-CH" sz="2400" b="0" i="0" u="none" strike="noStrike" cap="none" normalizeH="0" baseline="0" noProof="0" dirty="0">
                        <a:ln>
                          <a:noFill/>
                        </a:ln>
                        <a:solidFill>
                          <a:schemeClr val="tx1"/>
                        </a:solidFill>
                        <a:effectLst/>
                        <a:latin typeface="+mn-lt"/>
                        <a:ea typeface="ヒラギノ角ゴ ProN W3" charset="-128"/>
                        <a:cs typeface="ヒラギノ角ゴ ProN W3" charset="-128"/>
                        <a:sym typeface="Helvetica Neue Light" charset="0"/>
                      </a:endParaRPr>
                    </a:p>
                  </a:txBody>
                  <a:tcPr marL="35719" marR="35719" marT="35719" marB="35719" anchor="ctr"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de-CH" sz="2000" b="0" i="0" u="none" strike="noStrike" cap="none" normalizeH="0" baseline="0" noProof="0" dirty="0">
                          <a:ln>
                            <a:noFill/>
                          </a:ln>
                          <a:solidFill>
                            <a:schemeClr val="tx1"/>
                          </a:solidFill>
                          <a:effectLst/>
                          <a:latin typeface="+mn-lt"/>
                          <a:ea typeface="Helvetica Neue Light" charset="0"/>
                          <a:cs typeface="Helvetica Neue Light" charset="0"/>
                          <a:sym typeface="Helvetica Neue Light" charset="0"/>
                        </a:rPr>
                        <a:t>Harry Wicki</a:t>
                      </a:r>
                    </a:p>
                  </a:txBody>
                  <a:tcPr marL="35719" marR="35719" marT="35719" marB="35719"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530420">
                <a:tc>
                  <a:txBody>
                    <a:bodyPr/>
                    <a:lstStyle/>
                    <a:p>
                      <a:pPr marL="0" marR="0" lvl="0" indent="0" algn="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de-CH" sz="2000" b="0" i="0" u="none" strike="noStrike" cap="none" normalizeH="0" baseline="0" noProof="0" dirty="0">
                          <a:ln>
                            <a:noFill/>
                          </a:ln>
                          <a:solidFill>
                            <a:schemeClr val="tx1"/>
                          </a:solidFill>
                          <a:effectLst/>
                          <a:latin typeface="+mn-lt"/>
                          <a:ea typeface="Helvetica Neue Light" charset="0"/>
                          <a:cs typeface="Helvetica Neue Light" charset="0"/>
                          <a:sym typeface="Helvetica Neue Light" charset="0"/>
                        </a:rPr>
                        <a:t>Sportchef</a:t>
                      </a:r>
                    </a:p>
                  </a:txBody>
                  <a:tcPr marL="35719" marR="35719" marT="35719" marB="35719"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endParaRPr kumimoji="0" lang="de-CH" sz="2400" b="0" i="0" u="none" strike="noStrike" cap="none" normalizeH="0" baseline="0" noProof="0" dirty="0">
                        <a:ln>
                          <a:noFill/>
                        </a:ln>
                        <a:solidFill>
                          <a:schemeClr val="tx1"/>
                        </a:solidFill>
                        <a:effectLst/>
                        <a:latin typeface="+mn-lt"/>
                        <a:ea typeface="ヒラギノ角ゴ ProN W3" charset="-128"/>
                        <a:cs typeface="ヒラギノ角ゴ ProN W3" charset="-128"/>
                        <a:sym typeface="Helvetica Neue Light" charset="0"/>
                      </a:endParaRPr>
                    </a:p>
                  </a:txBody>
                  <a:tcPr marL="35719" marR="35719" marT="35719" marB="35719" anchor="ctr"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de-CH" sz="2000" b="0" i="0" u="none" strike="noStrike" cap="none" normalizeH="0" baseline="0" noProof="0" dirty="0">
                          <a:ln>
                            <a:noFill/>
                          </a:ln>
                          <a:solidFill>
                            <a:schemeClr val="tx1"/>
                          </a:solidFill>
                          <a:effectLst/>
                          <a:latin typeface="+mn-lt"/>
                          <a:ea typeface="Helvetica Neue Light" charset="0"/>
                          <a:cs typeface="Helvetica Neue Light" charset="0"/>
                          <a:sym typeface="Helvetica Neue Light" charset="0"/>
                        </a:rPr>
                        <a:t>Zoran Popovic</a:t>
                      </a:r>
                    </a:p>
                  </a:txBody>
                  <a:tcPr marL="35719" marR="35719" marT="35719" marB="35719"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454453">
                <a:tc>
                  <a:txBody>
                    <a:bodyPr/>
                    <a:lstStyle/>
                    <a:p>
                      <a:pPr marL="0" marR="0" lvl="0" indent="0" algn="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de-CH" sz="2000" b="0" i="0" u="none" strike="noStrike" cap="none" normalizeH="0" baseline="0" noProof="0" dirty="0">
                          <a:ln>
                            <a:noFill/>
                          </a:ln>
                          <a:solidFill>
                            <a:schemeClr val="tx1"/>
                          </a:solidFill>
                          <a:effectLst/>
                          <a:latin typeface="+mn-lt"/>
                          <a:ea typeface="Helvetica Neue Light" charset="0"/>
                          <a:cs typeface="Helvetica Neue Light" charset="0"/>
                          <a:sym typeface="Helvetica Neue Light" charset="0"/>
                        </a:rPr>
                        <a:t>Spielervertreter</a:t>
                      </a:r>
                    </a:p>
                  </a:txBody>
                  <a:tcPr marL="35719" marR="35719" marT="35719" marB="35719"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endParaRPr kumimoji="0" lang="de-CH" sz="2400" b="0" i="0" u="none" strike="noStrike" cap="none" normalizeH="0" baseline="0" noProof="0" dirty="0">
                        <a:ln>
                          <a:noFill/>
                        </a:ln>
                        <a:solidFill>
                          <a:schemeClr val="tx1"/>
                        </a:solidFill>
                        <a:effectLst/>
                        <a:latin typeface="+mn-lt"/>
                        <a:ea typeface="ヒラギノ角ゴ ProN W3" charset="-128"/>
                        <a:cs typeface="ヒラギノ角ゴ ProN W3" charset="-128"/>
                        <a:sym typeface="Helvetica Neue Light" charset="0"/>
                      </a:endParaRPr>
                    </a:p>
                  </a:txBody>
                  <a:tcPr marL="35719" marR="35719" marT="35719" marB="35719" anchor="ctr"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defRPr/>
                      </a:pPr>
                      <a:r>
                        <a:rPr kumimoji="0" lang="de-CH" sz="2000" b="0" i="0" u="none" strike="noStrike" cap="none" normalizeH="0" baseline="0" noProof="0" dirty="0">
                          <a:ln>
                            <a:noFill/>
                          </a:ln>
                          <a:solidFill>
                            <a:schemeClr val="tx1"/>
                          </a:solidFill>
                          <a:effectLst/>
                          <a:latin typeface="+mn-lt"/>
                          <a:ea typeface="Helvetica Neue Light" charset="0"/>
                          <a:cs typeface="Helvetica Neue Light" charset="0"/>
                          <a:sym typeface="Helvetica Neue Light" charset="0"/>
                        </a:rPr>
                        <a:t>Michael Plüss </a:t>
                      </a:r>
                    </a:p>
                  </a:txBody>
                  <a:tcPr marL="35719" marR="35719" marT="35719" marB="35719"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5"/>
                  </a:ext>
                </a:extLst>
              </a:tr>
              <a:tr h="454453">
                <a:tc>
                  <a:txBody>
                    <a:bodyPr/>
                    <a:lstStyle/>
                    <a:p>
                      <a:pPr marL="0" marR="0" lvl="0" indent="0" algn="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de-CH" sz="2000" b="0" i="0" u="none" strike="noStrike" cap="none" normalizeH="0" baseline="0" noProof="0" dirty="0">
                          <a:ln>
                            <a:noFill/>
                          </a:ln>
                          <a:solidFill>
                            <a:schemeClr val="tx1"/>
                          </a:solidFill>
                          <a:effectLst/>
                          <a:latin typeface="+mn-lt"/>
                          <a:ea typeface="Helvetica Neue Light" charset="0"/>
                          <a:cs typeface="Helvetica Neue Light" charset="0"/>
                          <a:sym typeface="Helvetica Neue Light" charset="0"/>
                        </a:rPr>
                        <a:t>Finanzchefin</a:t>
                      </a:r>
                    </a:p>
                  </a:txBody>
                  <a:tcPr marL="35719" marR="35719" marT="35719" marB="35719"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endParaRPr kumimoji="0" lang="de-CH" sz="2400" b="0" i="0" u="none" strike="noStrike" cap="none" normalizeH="0" baseline="0" noProof="0" dirty="0">
                        <a:ln>
                          <a:noFill/>
                        </a:ln>
                        <a:solidFill>
                          <a:schemeClr val="tx1"/>
                        </a:solidFill>
                        <a:effectLst/>
                        <a:latin typeface="+mn-lt"/>
                        <a:ea typeface="ヒラギノ角ゴ ProN W3" charset="-128"/>
                        <a:cs typeface="ヒラギノ角ゴ ProN W3" charset="-128"/>
                        <a:sym typeface="Helvetica Neue Light" charset="0"/>
                      </a:endParaRPr>
                    </a:p>
                  </a:txBody>
                  <a:tcPr marL="35719" marR="35719" marT="35719" marB="35719" anchor="ctr"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defRPr/>
                      </a:pPr>
                      <a:r>
                        <a:rPr kumimoji="0" lang="de-CH" sz="2000" b="0" i="0" u="none" strike="noStrike" cap="none" normalizeH="0" baseline="0" noProof="0" dirty="0">
                          <a:ln>
                            <a:noFill/>
                          </a:ln>
                          <a:solidFill>
                            <a:schemeClr val="tx1"/>
                          </a:solidFill>
                          <a:effectLst/>
                          <a:latin typeface="+mn-lt"/>
                          <a:ea typeface="Helvetica Neue Light" charset="0"/>
                          <a:cs typeface="Helvetica Neue Light" charset="0"/>
                          <a:sym typeface="Helvetica Neue Light" charset="0"/>
                        </a:rPr>
                        <a:t>Regula </a:t>
                      </a:r>
                      <a:r>
                        <a:rPr kumimoji="0" lang="de-CH" sz="2000" b="0" i="0" u="none" strike="noStrike" cap="none" normalizeH="0" baseline="0" noProof="0" dirty="0" err="1">
                          <a:ln>
                            <a:noFill/>
                          </a:ln>
                          <a:solidFill>
                            <a:schemeClr val="tx1"/>
                          </a:solidFill>
                          <a:effectLst/>
                          <a:latin typeface="+mn-lt"/>
                          <a:ea typeface="Helvetica Neue Light" charset="0"/>
                          <a:cs typeface="Helvetica Neue Light" charset="0"/>
                          <a:sym typeface="Helvetica Neue Light" charset="0"/>
                        </a:rPr>
                        <a:t>Liembd</a:t>
                      </a:r>
                      <a:endParaRPr kumimoji="0" lang="de-CH" sz="2000" b="0" i="0" u="none" strike="noStrike" cap="none" normalizeH="0" baseline="0" noProof="0" dirty="0">
                        <a:ln>
                          <a:noFill/>
                        </a:ln>
                        <a:solidFill>
                          <a:schemeClr val="tx1"/>
                        </a:solidFill>
                        <a:effectLst/>
                        <a:latin typeface="+mn-lt"/>
                        <a:ea typeface="Helvetica Neue Light" charset="0"/>
                        <a:cs typeface="Helvetica Neue Light" charset="0"/>
                        <a:sym typeface="Helvetica Neue Light" charset="0"/>
                      </a:endParaRPr>
                    </a:p>
                  </a:txBody>
                  <a:tcPr marL="35719" marR="35719" marT="35719" marB="35719"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2849774766"/>
                  </a:ext>
                </a:extLst>
              </a:tr>
              <a:tr h="454453">
                <a:tc>
                  <a:txBody>
                    <a:bodyPr/>
                    <a:lstStyle/>
                    <a:p>
                      <a:pPr marL="0" marR="0" lvl="0" indent="0" algn="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de-CH" sz="2000" b="0" i="0" u="none" strike="noStrike" cap="none" normalizeH="0" baseline="0" noProof="0" dirty="0">
                          <a:ln>
                            <a:noFill/>
                          </a:ln>
                          <a:solidFill>
                            <a:schemeClr val="tx1"/>
                          </a:solidFill>
                          <a:effectLst/>
                          <a:latin typeface="+mn-lt"/>
                          <a:ea typeface="Helvetica Neue Light" charset="0"/>
                          <a:cs typeface="Helvetica Neue Light" charset="0"/>
                          <a:sym typeface="Helvetica Neue Light" charset="0"/>
                        </a:rPr>
                        <a:t>Sponsoring &amp; Club 500</a:t>
                      </a:r>
                    </a:p>
                  </a:txBody>
                  <a:tcPr marL="35719" marR="35719" marT="35719" marB="35719"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endParaRPr kumimoji="0" lang="de-CH" sz="2400" b="0" i="0" u="none" strike="noStrike" cap="none" normalizeH="0" baseline="0" noProof="0" dirty="0">
                        <a:ln>
                          <a:noFill/>
                        </a:ln>
                        <a:solidFill>
                          <a:schemeClr val="tx1"/>
                        </a:solidFill>
                        <a:effectLst/>
                        <a:latin typeface="+mn-lt"/>
                        <a:ea typeface="ヒラギノ角ゴ ProN W3" charset="-128"/>
                        <a:cs typeface="ヒラギノ角ゴ ProN W3" charset="-128"/>
                        <a:sym typeface="Helvetica Neue Light" charset="0"/>
                      </a:endParaRPr>
                    </a:p>
                  </a:txBody>
                  <a:tcPr marL="35719" marR="35719" marT="35719" marB="35719" anchor="ctr"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defRPr/>
                      </a:pPr>
                      <a:r>
                        <a:rPr kumimoji="0" lang="de-CH" sz="2000" b="0" i="0" u="none" strike="noStrike" cap="none" normalizeH="0" baseline="0" noProof="0" dirty="0">
                          <a:ln>
                            <a:noFill/>
                          </a:ln>
                          <a:solidFill>
                            <a:schemeClr val="tx1"/>
                          </a:solidFill>
                          <a:effectLst/>
                          <a:latin typeface="+mn-lt"/>
                          <a:ea typeface="Helvetica Neue Light" charset="0"/>
                          <a:cs typeface="Helvetica Neue Light" charset="0"/>
                          <a:sym typeface="Helvetica Neue Light" charset="0"/>
                        </a:rPr>
                        <a:t>Jürg Grüter</a:t>
                      </a:r>
                    </a:p>
                  </a:txBody>
                  <a:tcPr marL="35719" marR="35719" marT="35719" marB="35719"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2703009053"/>
                  </a:ext>
                </a:extLst>
              </a:tr>
            </a:tbl>
          </a:graphicData>
        </a:graphic>
      </p:graphicFrame>
      <p:sp>
        <p:nvSpPr>
          <p:cNvPr id="2" name="Textfeld 1">
            <a:extLst>
              <a:ext uri="{FF2B5EF4-FFF2-40B4-BE49-F238E27FC236}">
                <a16:creationId xmlns:a16="http://schemas.microsoft.com/office/drawing/2014/main" id="{1944BC3B-F1E5-4329-94EA-7CC9216E2E69}"/>
              </a:ext>
            </a:extLst>
          </p:cNvPr>
          <p:cNvSpPr txBox="1"/>
          <p:nvPr/>
        </p:nvSpPr>
        <p:spPr>
          <a:xfrm>
            <a:off x="1414181" y="5229200"/>
            <a:ext cx="7406291" cy="369332"/>
          </a:xfrm>
          <a:prstGeom prst="rect">
            <a:avLst/>
          </a:prstGeom>
          <a:noFill/>
        </p:spPr>
        <p:txBody>
          <a:bodyPr wrap="square" rtlCol="0">
            <a:spAutoFit/>
          </a:bodyPr>
          <a:lstStyle/>
          <a:p>
            <a:r>
              <a:rPr lang="de-CH" b="1" dirty="0"/>
              <a:t>Geschäftsstelle: </a:t>
            </a:r>
            <a:r>
              <a:rPr lang="de-CH" dirty="0"/>
              <a:t>Orlando Bär – geschaeftsstelle@swisscentralbasketball.ch</a:t>
            </a:r>
          </a:p>
        </p:txBody>
      </p:sp>
    </p:spTree>
    <p:extLst>
      <p:ext uri="{BB962C8B-B14F-4D97-AF65-F5344CB8AC3E}">
        <p14:creationId xmlns:p14="http://schemas.microsoft.com/office/powerpoint/2010/main" val="389262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55CFF4-99E6-4E14-B9E1-CE907646FFCE}"/>
              </a:ext>
            </a:extLst>
          </p:cNvPr>
          <p:cNvSpPr>
            <a:spLocks noGrp="1"/>
          </p:cNvSpPr>
          <p:nvPr>
            <p:ph type="title"/>
          </p:nvPr>
        </p:nvSpPr>
        <p:spPr/>
        <p:txBody>
          <a:bodyPr/>
          <a:lstStyle/>
          <a:p>
            <a:r>
              <a:rPr lang="de-CH" b="1" dirty="0"/>
              <a:t>SCB eine Familie</a:t>
            </a:r>
            <a:endParaRPr lang="de-DE" b="1" dirty="0"/>
          </a:p>
        </p:txBody>
      </p:sp>
      <p:sp>
        <p:nvSpPr>
          <p:cNvPr id="3" name="Inhaltsplatzhalter 2">
            <a:extLst>
              <a:ext uri="{FF2B5EF4-FFF2-40B4-BE49-F238E27FC236}">
                <a16:creationId xmlns:a16="http://schemas.microsoft.com/office/drawing/2014/main" id="{F617902A-F907-460B-B11A-2D7741D743A7}"/>
              </a:ext>
            </a:extLst>
          </p:cNvPr>
          <p:cNvSpPr>
            <a:spLocks noGrp="1"/>
          </p:cNvSpPr>
          <p:nvPr>
            <p:ph idx="1"/>
          </p:nvPr>
        </p:nvSpPr>
        <p:spPr>
          <a:xfrm>
            <a:off x="996619" y="2348880"/>
            <a:ext cx="7704667" cy="3332816"/>
          </a:xfrm>
        </p:spPr>
        <p:txBody>
          <a:bodyPr/>
          <a:lstStyle/>
          <a:p>
            <a:r>
              <a:rPr lang="de-CH" dirty="0"/>
              <a:t>Wir bleiben nach dem Spiel in der Halle, wir trinken etwas zusammen, unsere LNB Spieler werden mit den Kindern 30-40 min Basketball in der Halle spielen, werfen, Autogramms verteilen. </a:t>
            </a:r>
          </a:p>
          <a:p>
            <a:r>
              <a:rPr lang="de-CH" dirty="0"/>
              <a:t>Wir planen ein paar Spieltage zu organisieren</a:t>
            </a:r>
          </a:p>
          <a:p>
            <a:r>
              <a:rPr lang="de-CH" dirty="0"/>
              <a:t>Wir wollen möglichst viele Events organisieren um selber das Geld zu verdienen. </a:t>
            </a:r>
          </a:p>
          <a:p>
            <a:endParaRPr lang="de-DE" dirty="0"/>
          </a:p>
        </p:txBody>
      </p:sp>
    </p:spTree>
    <p:extLst>
      <p:ext uri="{BB962C8B-B14F-4D97-AF65-F5344CB8AC3E}">
        <p14:creationId xmlns:p14="http://schemas.microsoft.com/office/powerpoint/2010/main" val="329942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0DC0E0-A243-4CF4-9BDB-DAEFCC7B3BAC}"/>
              </a:ext>
            </a:extLst>
          </p:cNvPr>
          <p:cNvSpPr>
            <a:spLocks noGrp="1"/>
          </p:cNvSpPr>
          <p:nvPr>
            <p:ph type="title"/>
          </p:nvPr>
        </p:nvSpPr>
        <p:spPr>
          <a:xfrm>
            <a:off x="982132" y="116632"/>
            <a:ext cx="7704667" cy="1981200"/>
          </a:xfrm>
        </p:spPr>
        <p:txBody>
          <a:bodyPr/>
          <a:lstStyle/>
          <a:p>
            <a:r>
              <a:rPr lang="de-CH" b="1" dirty="0"/>
              <a:t>Events bei SCB</a:t>
            </a:r>
            <a:endParaRPr lang="de-DE" b="1" dirty="0"/>
          </a:p>
        </p:txBody>
      </p:sp>
      <p:sp>
        <p:nvSpPr>
          <p:cNvPr id="3" name="Inhaltsplatzhalter 2">
            <a:extLst>
              <a:ext uri="{FF2B5EF4-FFF2-40B4-BE49-F238E27FC236}">
                <a16:creationId xmlns:a16="http://schemas.microsoft.com/office/drawing/2014/main" id="{8508E1B3-E3E6-4B22-8F3A-59E4F14E36CD}"/>
              </a:ext>
            </a:extLst>
          </p:cNvPr>
          <p:cNvSpPr>
            <a:spLocks noGrp="1"/>
          </p:cNvSpPr>
          <p:nvPr>
            <p:ph idx="1"/>
          </p:nvPr>
        </p:nvSpPr>
        <p:spPr>
          <a:xfrm>
            <a:off x="1331640" y="1484784"/>
            <a:ext cx="6120680" cy="2547714"/>
          </a:xfrm>
        </p:spPr>
        <p:txBody>
          <a:bodyPr>
            <a:normAutofit/>
          </a:bodyPr>
          <a:lstStyle/>
          <a:p>
            <a:r>
              <a:rPr lang="de-CH" sz="2000" dirty="0"/>
              <a:t>Geburtstagspartys </a:t>
            </a:r>
          </a:p>
          <a:p>
            <a:r>
              <a:rPr lang="de-CH" sz="2000" dirty="0"/>
              <a:t>Apero für Firmen und Gruppen</a:t>
            </a:r>
          </a:p>
          <a:p>
            <a:r>
              <a:rPr lang="de-CH" sz="2000" dirty="0"/>
              <a:t>Trainingsbesuche</a:t>
            </a:r>
          </a:p>
          <a:p>
            <a:r>
              <a:rPr lang="de-CH" sz="2000" dirty="0"/>
              <a:t>Firmenbesuche (Mannschaft kommt auf Besuch)</a:t>
            </a:r>
          </a:p>
          <a:p>
            <a:r>
              <a:rPr lang="de-CH" sz="2000" dirty="0"/>
              <a:t>Wünsche und Ideen werden individuell umgesetzt</a:t>
            </a:r>
          </a:p>
        </p:txBody>
      </p:sp>
      <p:sp>
        <p:nvSpPr>
          <p:cNvPr id="4" name="Textfeld 3">
            <a:extLst>
              <a:ext uri="{FF2B5EF4-FFF2-40B4-BE49-F238E27FC236}">
                <a16:creationId xmlns:a16="http://schemas.microsoft.com/office/drawing/2014/main" id="{E6A770C1-740F-48B3-81D0-BC81ADF7D5B7}"/>
              </a:ext>
            </a:extLst>
          </p:cNvPr>
          <p:cNvSpPr txBox="1"/>
          <p:nvPr/>
        </p:nvSpPr>
        <p:spPr>
          <a:xfrm>
            <a:off x="1835696" y="4293096"/>
            <a:ext cx="6246518" cy="1969770"/>
          </a:xfrm>
          <a:prstGeom prst="rect">
            <a:avLst/>
          </a:prstGeom>
          <a:noFill/>
        </p:spPr>
        <p:txBody>
          <a:bodyPr wrap="none" rtlCol="0">
            <a:spAutoFit/>
          </a:bodyPr>
          <a:lstStyle/>
          <a:p>
            <a:r>
              <a:rPr lang="de-CH" sz="2000" b="1" dirty="0"/>
              <a:t>Eventteam:</a:t>
            </a:r>
          </a:p>
          <a:p>
            <a:pPr marL="285750" indent="-285750">
              <a:buFont typeface="Arial" panose="020B0604020202020204" pitchFamily="34" charset="0"/>
              <a:buChar char="•"/>
            </a:pPr>
            <a:r>
              <a:rPr lang="de-CH" sz="2000" dirty="0"/>
              <a:t>Melisa </a:t>
            </a:r>
            <a:r>
              <a:rPr lang="de-CH" sz="2000" dirty="0" err="1"/>
              <a:t>Jusovic</a:t>
            </a:r>
            <a:r>
              <a:rPr lang="de-CH" sz="2000" dirty="0"/>
              <a:t> </a:t>
            </a:r>
          </a:p>
          <a:p>
            <a:pPr marL="285750" indent="-285750">
              <a:buFont typeface="Arial" panose="020B0604020202020204" pitchFamily="34" charset="0"/>
              <a:buChar char="•"/>
            </a:pPr>
            <a:r>
              <a:rPr lang="de-CH" sz="2000" dirty="0"/>
              <a:t>Jessica und Ernö </a:t>
            </a:r>
            <a:r>
              <a:rPr lang="de-CH" sz="2000" dirty="0" err="1"/>
              <a:t>Karacsony</a:t>
            </a:r>
            <a:r>
              <a:rPr lang="de-CH" sz="2000" dirty="0"/>
              <a:t> </a:t>
            </a:r>
          </a:p>
          <a:p>
            <a:pPr marL="285750" indent="-285750">
              <a:buFont typeface="Arial" panose="020B0604020202020204" pitchFamily="34" charset="0"/>
              <a:buChar char="•"/>
            </a:pPr>
            <a:r>
              <a:rPr lang="de-CH" sz="2000" dirty="0"/>
              <a:t>Marijana Mitrovic</a:t>
            </a:r>
          </a:p>
          <a:p>
            <a:endParaRPr lang="de-CH" dirty="0"/>
          </a:p>
          <a:p>
            <a:r>
              <a:rPr lang="de-CH" sz="2400" b="1" dirty="0">
                <a:latin typeface="Arial" panose="020B0604020202020204" pitchFamily="34" charset="0"/>
                <a:cs typeface="Arial" panose="020B0604020202020204" pitchFamily="34" charset="0"/>
              </a:rPr>
              <a:t>→   </a:t>
            </a:r>
            <a:r>
              <a:rPr lang="de-CH" sz="2400" b="1" dirty="0"/>
              <a:t>Kontakt: </a:t>
            </a:r>
            <a:r>
              <a:rPr lang="de-CH" sz="2400" dirty="0"/>
              <a:t>event@swisscentralbasketball.ch</a:t>
            </a:r>
          </a:p>
        </p:txBody>
      </p:sp>
      <p:cxnSp>
        <p:nvCxnSpPr>
          <p:cNvPr id="6" name="Gerader Verbinder 5">
            <a:extLst>
              <a:ext uri="{FF2B5EF4-FFF2-40B4-BE49-F238E27FC236}">
                <a16:creationId xmlns:a16="http://schemas.microsoft.com/office/drawing/2014/main" id="{7D6A0CE5-C6AF-43DA-B55E-71CF3F283D14}"/>
              </a:ext>
            </a:extLst>
          </p:cNvPr>
          <p:cNvCxnSpPr/>
          <p:nvPr/>
        </p:nvCxnSpPr>
        <p:spPr>
          <a:xfrm>
            <a:off x="904857" y="4149080"/>
            <a:ext cx="7859216"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37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5592" y="0"/>
            <a:ext cx="3761187" cy="6862763"/>
            <a:chOff x="2928938" y="-4763"/>
            <a:chExt cx="5014912" cy="6862763"/>
          </a:xfrm>
        </p:grpSpPr>
        <p:sp>
          <p:nvSpPr>
            <p:cNvPr id="73"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74"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75"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76"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77"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78"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80" name="Rectangle 79">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696" y="667808"/>
            <a:ext cx="8170607"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1" name="Rectangle 1"/>
          <p:cNvSpPr>
            <a:spLocks noGrp="1" noChangeArrowheads="1"/>
          </p:cNvSpPr>
          <p:nvPr>
            <p:ph type="title"/>
          </p:nvPr>
        </p:nvSpPr>
        <p:spPr>
          <a:xfrm>
            <a:off x="892276" y="1261872"/>
            <a:ext cx="2359152" cy="4334256"/>
          </a:xfrm>
        </p:spPr>
        <p:txBody>
          <a:bodyPr>
            <a:normAutofit/>
          </a:bodyPr>
          <a:lstStyle/>
          <a:p>
            <a:r>
              <a:rPr lang="en-US" sz="3100" dirty="0" err="1"/>
              <a:t>Organisation</a:t>
            </a:r>
            <a:r>
              <a:rPr lang="en-US" sz="3100" dirty="0"/>
              <a:t> - Helfer</a:t>
            </a:r>
          </a:p>
        </p:txBody>
      </p:sp>
      <p:cxnSp>
        <p:nvCxnSpPr>
          <p:cNvPr id="82" name="Straight Connector 81">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Inhaltsplatzhalter 3"/>
          <p:cNvSpPr>
            <a:spLocks noGrp="1"/>
          </p:cNvSpPr>
          <p:nvPr>
            <p:ph idx="1"/>
          </p:nvPr>
        </p:nvSpPr>
        <p:spPr>
          <a:xfrm>
            <a:off x="3755949" y="1261873"/>
            <a:ext cx="4463259" cy="4449422"/>
          </a:xfrm>
        </p:spPr>
        <p:txBody>
          <a:bodyPr>
            <a:normAutofit lnSpcReduction="10000"/>
          </a:bodyPr>
          <a:lstStyle/>
          <a:p>
            <a:pPr marL="0" indent="0">
              <a:lnSpc>
                <a:spcPct val="90000"/>
              </a:lnSpc>
              <a:buNone/>
            </a:pPr>
            <a:r>
              <a:rPr lang="de-CH" sz="1600" dirty="0"/>
              <a:t>Ohne fleissige Helfer im Hintergrund geht leider nichts! Wir sind froh um jede zusätzliche Unterstützung… </a:t>
            </a:r>
          </a:p>
          <a:p>
            <a:pPr marL="0" indent="0">
              <a:lnSpc>
                <a:spcPct val="90000"/>
              </a:lnSpc>
              <a:buNone/>
            </a:pPr>
            <a:endParaRPr lang="de-CH" sz="1600" dirty="0"/>
          </a:p>
          <a:p>
            <a:pPr>
              <a:lnSpc>
                <a:spcPct val="90000"/>
              </a:lnSpc>
              <a:buFontTx/>
              <a:buChar char="-"/>
            </a:pPr>
            <a:r>
              <a:rPr lang="de-CH" sz="1600" dirty="0"/>
              <a:t>Organisation Heimspiele </a:t>
            </a:r>
          </a:p>
          <a:p>
            <a:pPr>
              <a:lnSpc>
                <a:spcPct val="90000"/>
              </a:lnSpc>
              <a:buFontTx/>
              <a:buChar char="-"/>
            </a:pPr>
            <a:r>
              <a:rPr lang="de-CH" sz="1600" dirty="0"/>
              <a:t>Security Einsatz</a:t>
            </a:r>
          </a:p>
          <a:p>
            <a:pPr>
              <a:lnSpc>
                <a:spcPct val="90000"/>
              </a:lnSpc>
              <a:buFontTx/>
              <a:buChar char="-"/>
            </a:pPr>
            <a:r>
              <a:rPr lang="de-CH" sz="1600" dirty="0"/>
              <a:t>Mitarbeit Kiosk</a:t>
            </a:r>
          </a:p>
          <a:p>
            <a:pPr>
              <a:lnSpc>
                <a:spcPct val="90000"/>
              </a:lnSpc>
              <a:buFontTx/>
              <a:buChar char="-"/>
            </a:pPr>
            <a:r>
              <a:rPr lang="de-CH" sz="1600" dirty="0"/>
              <a:t>Video und  Statistik NLB</a:t>
            </a:r>
          </a:p>
          <a:p>
            <a:pPr>
              <a:lnSpc>
                <a:spcPct val="90000"/>
              </a:lnSpc>
              <a:buFontTx/>
              <a:buChar char="-"/>
            </a:pPr>
            <a:r>
              <a:rPr lang="de-CH" sz="1600" dirty="0"/>
              <a:t>Offiziellen (Jetzt viel einfacher, als je zuvor!)</a:t>
            </a:r>
          </a:p>
          <a:p>
            <a:pPr>
              <a:lnSpc>
                <a:spcPct val="90000"/>
              </a:lnSpc>
              <a:buFontTx/>
              <a:buChar char="-"/>
            </a:pPr>
            <a:r>
              <a:rPr lang="de-CH" sz="1600" dirty="0"/>
              <a:t>Bus-Fahrer Auswärtsspiele</a:t>
            </a:r>
          </a:p>
          <a:p>
            <a:pPr>
              <a:lnSpc>
                <a:spcPct val="90000"/>
              </a:lnSpc>
              <a:buFontTx/>
              <a:buChar char="-"/>
            </a:pPr>
            <a:r>
              <a:rPr lang="de-CH" sz="1600" dirty="0"/>
              <a:t>Vorstand </a:t>
            </a:r>
          </a:p>
          <a:p>
            <a:pPr marL="0" indent="0">
              <a:lnSpc>
                <a:spcPct val="90000"/>
              </a:lnSpc>
              <a:buNone/>
            </a:pPr>
            <a:endParaRPr lang="de-CH" sz="1600" dirty="0"/>
          </a:p>
          <a:p>
            <a:pPr marL="0" indent="0">
              <a:lnSpc>
                <a:spcPct val="90000"/>
              </a:lnSpc>
              <a:buNone/>
            </a:pPr>
            <a:r>
              <a:rPr lang="de-CH" sz="1500" i="1" dirty="0">
                <a:solidFill>
                  <a:srgbClr val="FF0000"/>
                </a:solidFill>
              </a:rPr>
              <a:t>Kannst du dir vorstellen mitanzupacken? Melde dich doch beim SCB-</a:t>
            </a:r>
            <a:r>
              <a:rPr lang="de-CH" sz="1500" i="1" dirty="0" err="1">
                <a:solidFill>
                  <a:srgbClr val="FF0000"/>
                </a:solidFill>
              </a:rPr>
              <a:t>Staff</a:t>
            </a:r>
            <a:r>
              <a:rPr lang="de-CH" sz="1500" i="1" dirty="0">
                <a:solidFill>
                  <a:srgbClr val="FF0000"/>
                </a:solidFill>
              </a:rPr>
              <a:t> oder trage dich gleich heute in der aufgelegte Helferliste ein. </a:t>
            </a:r>
            <a:endParaRPr lang="de-CH" sz="1500" b="1" i="1" dirty="0">
              <a:solidFill>
                <a:srgbClr val="FF0000"/>
              </a:solidFill>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8C985-6E35-4296-91FD-66BC756F57BD}"/>
              </a:ext>
            </a:extLst>
          </p:cNvPr>
          <p:cNvSpPr>
            <a:spLocks noGrp="1"/>
          </p:cNvSpPr>
          <p:nvPr>
            <p:ph type="title"/>
          </p:nvPr>
        </p:nvSpPr>
        <p:spPr>
          <a:xfrm>
            <a:off x="971600" y="0"/>
            <a:ext cx="7704667" cy="1981200"/>
          </a:xfrm>
        </p:spPr>
        <p:txBody>
          <a:bodyPr/>
          <a:lstStyle/>
          <a:p>
            <a:r>
              <a:rPr lang="de-CH" dirty="0"/>
              <a:t>Bestehende Helfer/</a:t>
            </a:r>
            <a:r>
              <a:rPr lang="de-CH" dirty="0" err="1"/>
              <a:t>Staff</a:t>
            </a:r>
            <a:endParaRPr lang="de-DE" dirty="0"/>
          </a:p>
        </p:txBody>
      </p:sp>
      <p:sp>
        <p:nvSpPr>
          <p:cNvPr id="3" name="Inhaltsplatzhalter 2">
            <a:extLst>
              <a:ext uri="{FF2B5EF4-FFF2-40B4-BE49-F238E27FC236}">
                <a16:creationId xmlns:a16="http://schemas.microsoft.com/office/drawing/2014/main" id="{D4920A10-505B-4191-8E0A-071110C95332}"/>
              </a:ext>
            </a:extLst>
          </p:cNvPr>
          <p:cNvSpPr>
            <a:spLocks noGrp="1"/>
          </p:cNvSpPr>
          <p:nvPr>
            <p:ph idx="1"/>
          </p:nvPr>
        </p:nvSpPr>
        <p:spPr>
          <a:xfrm>
            <a:off x="1259632" y="1556792"/>
            <a:ext cx="6372708" cy="4824536"/>
          </a:xfrm>
        </p:spPr>
        <p:txBody>
          <a:bodyPr>
            <a:normAutofit fontScale="70000" lnSpcReduction="20000"/>
          </a:bodyPr>
          <a:lstStyle/>
          <a:p>
            <a:pPr>
              <a:buFont typeface="Symbol" panose="05050102010706020507" pitchFamily="18" charset="2"/>
              <a:buChar char="-"/>
            </a:pPr>
            <a:r>
              <a:rPr lang="de-CH" b="1" dirty="0"/>
              <a:t>Hallenchef: </a:t>
            </a:r>
            <a:r>
              <a:rPr lang="de-CH" dirty="0"/>
              <a:t>Mentor Ukaj</a:t>
            </a:r>
          </a:p>
          <a:p>
            <a:pPr>
              <a:buFont typeface="Symbol" panose="05050102010706020507" pitchFamily="18" charset="2"/>
              <a:buChar char="-"/>
            </a:pPr>
            <a:r>
              <a:rPr lang="de-CH" b="1" dirty="0"/>
              <a:t>Grillchef: </a:t>
            </a:r>
            <a:r>
              <a:rPr lang="de-CH" dirty="0"/>
              <a:t>Robin </a:t>
            </a:r>
          </a:p>
          <a:p>
            <a:pPr>
              <a:buFont typeface="Symbol" panose="05050102010706020507" pitchFamily="18" charset="2"/>
              <a:buChar char="-"/>
            </a:pPr>
            <a:r>
              <a:rPr lang="de-CH" b="1" dirty="0"/>
              <a:t>Eintritt: </a:t>
            </a:r>
            <a:r>
              <a:rPr lang="de-CH" dirty="0"/>
              <a:t>Ana und Enisa</a:t>
            </a:r>
          </a:p>
          <a:p>
            <a:pPr>
              <a:buFont typeface="Symbol" panose="05050102010706020507" pitchFamily="18" charset="2"/>
              <a:buChar char="-"/>
            </a:pPr>
            <a:r>
              <a:rPr lang="de-CH" b="1" dirty="0"/>
              <a:t>Kiosk: </a:t>
            </a:r>
            <a:r>
              <a:rPr lang="de-CH" dirty="0"/>
              <a:t>Lidija und Vida</a:t>
            </a:r>
          </a:p>
          <a:p>
            <a:pPr>
              <a:buFont typeface="Symbol" panose="05050102010706020507" pitchFamily="18" charset="2"/>
              <a:buChar char="-"/>
            </a:pPr>
            <a:r>
              <a:rPr lang="de-CH" b="1" dirty="0" err="1"/>
              <a:t>Fansunterhaltung</a:t>
            </a:r>
            <a:r>
              <a:rPr lang="de-CH" b="1" dirty="0"/>
              <a:t>: </a:t>
            </a:r>
            <a:r>
              <a:rPr lang="de-CH" dirty="0"/>
              <a:t>Marijana</a:t>
            </a:r>
          </a:p>
          <a:p>
            <a:pPr>
              <a:buFont typeface="Symbol" panose="05050102010706020507" pitchFamily="18" charset="2"/>
              <a:buChar char="-"/>
            </a:pPr>
            <a:r>
              <a:rPr lang="de-CH" b="1" dirty="0"/>
              <a:t>Mental Coaches: </a:t>
            </a:r>
            <a:r>
              <a:rPr lang="de-CH" dirty="0"/>
              <a:t>Andi und René</a:t>
            </a:r>
          </a:p>
          <a:p>
            <a:pPr>
              <a:buFont typeface="Symbol" panose="05050102010706020507" pitchFamily="18" charset="2"/>
              <a:buChar char="-"/>
            </a:pPr>
            <a:r>
              <a:rPr lang="de-CH" b="1" dirty="0"/>
              <a:t>DJ und Speaker: </a:t>
            </a:r>
            <a:r>
              <a:rPr lang="de-CH" dirty="0"/>
              <a:t>Massimo</a:t>
            </a:r>
          </a:p>
          <a:p>
            <a:pPr>
              <a:buFont typeface="Symbol" panose="05050102010706020507" pitchFamily="18" charset="2"/>
              <a:buChar char="-"/>
            </a:pPr>
            <a:r>
              <a:rPr lang="de-CH" b="1" dirty="0" err="1"/>
              <a:t>Offiziellenchef</a:t>
            </a:r>
            <a:r>
              <a:rPr lang="de-CH" b="1" dirty="0"/>
              <a:t>: </a:t>
            </a:r>
            <a:r>
              <a:rPr lang="de-CH" dirty="0"/>
              <a:t>Nikola</a:t>
            </a:r>
          </a:p>
          <a:p>
            <a:pPr>
              <a:buFont typeface="Symbol" panose="05050102010706020507" pitchFamily="18" charset="2"/>
              <a:buChar char="-"/>
            </a:pPr>
            <a:r>
              <a:rPr lang="de-CH" b="1" dirty="0"/>
              <a:t>Statistikchef : </a:t>
            </a:r>
            <a:r>
              <a:rPr lang="de-CH" dirty="0" err="1"/>
              <a:t>Aldin</a:t>
            </a:r>
            <a:endParaRPr lang="de-CH" dirty="0"/>
          </a:p>
          <a:p>
            <a:pPr>
              <a:buFont typeface="Symbol" panose="05050102010706020507" pitchFamily="18" charset="2"/>
              <a:buChar char="-"/>
            </a:pPr>
            <a:r>
              <a:rPr lang="de-CH" b="1" dirty="0" err="1"/>
              <a:t>Social</a:t>
            </a:r>
            <a:r>
              <a:rPr lang="de-CH" b="1" dirty="0"/>
              <a:t>-Media: </a:t>
            </a:r>
            <a:r>
              <a:rPr lang="de-CH" dirty="0"/>
              <a:t>Christine und Herbert</a:t>
            </a:r>
          </a:p>
          <a:p>
            <a:pPr>
              <a:buFont typeface="Symbol" panose="05050102010706020507" pitchFamily="18" charset="2"/>
              <a:buChar char="-"/>
            </a:pPr>
            <a:r>
              <a:rPr lang="de-CH" b="1" dirty="0"/>
              <a:t>Medien Kontakt: </a:t>
            </a:r>
            <a:r>
              <a:rPr lang="de-CH" dirty="0"/>
              <a:t>Daniel</a:t>
            </a:r>
          </a:p>
          <a:p>
            <a:pPr>
              <a:buFont typeface="Symbol" panose="05050102010706020507" pitchFamily="18" charset="2"/>
              <a:buChar char="-"/>
            </a:pPr>
            <a:r>
              <a:rPr lang="de-CH" b="1" dirty="0"/>
              <a:t>Integration und Sozialisierung: </a:t>
            </a:r>
            <a:r>
              <a:rPr lang="de-CH" dirty="0" err="1"/>
              <a:t>Noldi</a:t>
            </a:r>
            <a:endParaRPr lang="de-CH" dirty="0"/>
          </a:p>
          <a:p>
            <a:pPr>
              <a:buFont typeface="Symbol" panose="05050102010706020507" pitchFamily="18" charset="2"/>
              <a:buChar char="-"/>
            </a:pPr>
            <a:r>
              <a:rPr lang="de-CH" b="1" dirty="0"/>
              <a:t>Physiotherapeut: </a:t>
            </a:r>
            <a:r>
              <a:rPr lang="de-CH" dirty="0" err="1"/>
              <a:t>Sdrjan</a:t>
            </a:r>
            <a:endParaRPr lang="de-CH" dirty="0"/>
          </a:p>
          <a:p>
            <a:pPr>
              <a:buFont typeface="Symbol" panose="05050102010706020507" pitchFamily="18" charset="2"/>
              <a:buChar char="-"/>
            </a:pPr>
            <a:r>
              <a:rPr lang="de-CH" b="1" dirty="0"/>
              <a:t>Security Manager: </a:t>
            </a:r>
            <a:r>
              <a:rPr lang="de-CH" dirty="0"/>
              <a:t>André</a:t>
            </a:r>
          </a:p>
          <a:p>
            <a:endParaRPr lang="de-DE" dirty="0"/>
          </a:p>
        </p:txBody>
      </p:sp>
    </p:spTree>
    <p:extLst>
      <p:ext uri="{BB962C8B-B14F-4D97-AF65-F5344CB8AC3E}">
        <p14:creationId xmlns:p14="http://schemas.microsoft.com/office/powerpoint/2010/main" val="183519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5592" y="0"/>
            <a:ext cx="3761187" cy="6862763"/>
            <a:chOff x="2928938" y="-4763"/>
            <a:chExt cx="5014912" cy="6862763"/>
          </a:xfrm>
        </p:grpSpPr>
        <p:sp>
          <p:nvSpPr>
            <p:cNvPr id="73"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74"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75"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76"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77"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78"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80" name="Rectangle 79">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696" y="667808"/>
            <a:ext cx="8170607"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1" name="Rectangle 1"/>
          <p:cNvSpPr>
            <a:spLocks noGrp="1" noChangeArrowheads="1"/>
          </p:cNvSpPr>
          <p:nvPr>
            <p:ph type="title"/>
          </p:nvPr>
        </p:nvSpPr>
        <p:spPr>
          <a:xfrm>
            <a:off x="892276" y="1261872"/>
            <a:ext cx="2359152" cy="4334256"/>
          </a:xfrm>
        </p:spPr>
        <p:txBody>
          <a:bodyPr>
            <a:normAutofit/>
          </a:bodyPr>
          <a:lstStyle/>
          <a:p>
            <a:r>
              <a:rPr lang="de-CH" sz="2800" dirty="0"/>
              <a:t>Integration - Prävention - Sozialisierung</a:t>
            </a:r>
            <a:endParaRPr lang="en-US" sz="2800" dirty="0"/>
          </a:p>
        </p:txBody>
      </p:sp>
      <p:cxnSp>
        <p:nvCxnSpPr>
          <p:cNvPr id="82" name="Straight Connector 81">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Inhaltsplatzhalter 3"/>
          <p:cNvSpPr>
            <a:spLocks noGrp="1"/>
          </p:cNvSpPr>
          <p:nvPr>
            <p:ph idx="1"/>
          </p:nvPr>
        </p:nvSpPr>
        <p:spPr>
          <a:xfrm>
            <a:off x="3755949" y="1261873"/>
            <a:ext cx="4463259" cy="4449422"/>
          </a:xfrm>
        </p:spPr>
        <p:txBody>
          <a:bodyPr>
            <a:normAutofit/>
          </a:bodyPr>
          <a:lstStyle/>
          <a:p>
            <a:pPr>
              <a:lnSpc>
                <a:spcPct val="90000"/>
              </a:lnSpc>
            </a:pPr>
            <a:r>
              <a:rPr lang="de-DE" sz="2000" b="1" dirty="0"/>
              <a:t>Swiss Central Basketball ist </a:t>
            </a:r>
            <a:r>
              <a:rPr lang="de-DE" sz="2000" b="1" dirty="0" err="1"/>
              <a:t>aussergewöhnlich</a:t>
            </a:r>
            <a:endParaRPr lang="de-DE" sz="2000" b="1" dirty="0"/>
          </a:p>
          <a:p>
            <a:pPr>
              <a:lnSpc>
                <a:spcPct val="90000"/>
              </a:lnSpc>
            </a:pPr>
            <a:r>
              <a:rPr lang="de-DE" sz="2000" b="1" dirty="0"/>
              <a:t>Integration und Prävention im Sportverein</a:t>
            </a:r>
          </a:p>
          <a:p>
            <a:pPr>
              <a:lnSpc>
                <a:spcPct val="90000"/>
              </a:lnSpc>
            </a:pPr>
            <a:r>
              <a:rPr lang="de-DE" sz="2000" b="1" dirty="0"/>
              <a:t>Schule, Ausbildung, Familienumfeld</a:t>
            </a:r>
          </a:p>
          <a:p>
            <a:pPr>
              <a:lnSpc>
                <a:spcPct val="90000"/>
              </a:lnSpc>
            </a:pPr>
            <a:endParaRPr lang="de-DE" sz="2000" b="1" dirty="0"/>
          </a:p>
        </p:txBody>
      </p:sp>
    </p:spTree>
    <p:extLst>
      <p:ext uri="{BB962C8B-B14F-4D97-AF65-F5344CB8AC3E}">
        <p14:creationId xmlns:p14="http://schemas.microsoft.com/office/powerpoint/2010/main" val="2449478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erbotsymbol 6">
            <a:extLst>
              <a:ext uri="{FF2B5EF4-FFF2-40B4-BE49-F238E27FC236}">
                <a16:creationId xmlns:a16="http://schemas.microsoft.com/office/drawing/2014/main" id="{796ED22B-9D10-4B78-AA53-5887221B13A2}"/>
              </a:ext>
            </a:extLst>
          </p:cNvPr>
          <p:cNvSpPr/>
          <p:nvPr/>
        </p:nvSpPr>
        <p:spPr>
          <a:xfrm>
            <a:off x="3347864" y="2132856"/>
            <a:ext cx="2304256" cy="2174863"/>
          </a:xfrm>
          <a:prstGeom prst="noSmoking">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
        <p:nvSpPr>
          <p:cNvPr id="2" name="Titel 1">
            <a:extLst>
              <a:ext uri="{FF2B5EF4-FFF2-40B4-BE49-F238E27FC236}">
                <a16:creationId xmlns:a16="http://schemas.microsoft.com/office/drawing/2014/main" id="{C2E5FAA3-D944-4681-864E-A8C2B27E3DD3}"/>
              </a:ext>
            </a:extLst>
          </p:cNvPr>
          <p:cNvSpPr>
            <a:spLocks noGrp="1"/>
          </p:cNvSpPr>
          <p:nvPr>
            <p:ph type="title"/>
          </p:nvPr>
        </p:nvSpPr>
        <p:spPr>
          <a:xfrm>
            <a:off x="823581" y="417364"/>
            <a:ext cx="7704667" cy="1981200"/>
          </a:xfrm>
        </p:spPr>
        <p:txBody>
          <a:bodyPr/>
          <a:lstStyle/>
          <a:p>
            <a:r>
              <a:rPr lang="de-CH" sz="4800" b="1" dirty="0"/>
              <a:t>SCB sagt: </a:t>
            </a:r>
            <a:r>
              <a:rPr lang="de-CH" dirty="0"/>
              <a:t>	</a:t>
            </a:r>
            <a:endParaRPr lang="de-DE" dirty="0"/>
          </a:p>
        </p:txBody>
      </p:sp>
      <p:sp>
        <p:nvSpPr>
          <p:cNvPr id="3" name="Inhaltsplatzhalter 2">
            <a:extLst>
              <a:ext uri="{FF2B5EF4-FFF2-40B4-BE49-F238E27FC236}">
                <a16:creationId xmlns:a16="http://schemas.microsoft.com/office/drawing/2014/main" id="{464F84CE-CB4A-46CA-BDAA-1ED84DF442C8}"/>
              </a:ext>
            </a:extLst>
          </p:cNvPr>
          <p:cNvSpPr>
            <a:spLocks noGrp="1"/>
          </p:cNvSpPr>
          <p:nvPr>
            <p:ph idx="1"/>
          </p:nvPr>
        </p:nvSpPr>
        <p:spPr>
          <a:xfrm>
            <a:off x="2555776" y="2320787"/>
            <a:ext cx="4176464" cy="1566264"/>
          </a:xfrm>
        </p:spPr>
        <p:txBody>
          <a:bodyPr>
            <a:normAutofit/>
          </a:bodyPr>
          <a:lstStyle/>
          <a:p>
            <a:pPr marL="0" indent="0">
              <a:buNone/>
            </a:pPr>
            <a:r>
              <a:rPr lang="de-CH" sz="6600" b="1" dirty="0"/>
              <a:t>Rassismus</a:t>
            </a:r>
            <a:r>
              <a:rPr lang="de-CH" sz="6600" b="1" dirty="0">
                <a:solidFill>
                  <a:schemeClr val="accent1">
                    <a:lumMod val="50000"/>
                  </a:schemeClr>
                </a:solidFill>
              </a:rPr>
              <a:t> </a:t>
            </a:r>
          </a:p>
        </p:txBody>
      </p:sp>
      <p:sp>
        <p:nvSpPr>
          <p:cNvPr id="6" name="Pfeil: nach links 5">
            <a:extLst>
              <a:ext uri="{FF2B5EF4-FFF2-40B4-BE49-F238E27FC236}">
                <a16:creationId xmlns:a16="http://schemas.microsoft.com/office/drawing/2014/main" id="{A1A60027-A438-4284-9ECB-193D24F75379}"/>
              </a:ext>
            </a:extLst>
          </p:cNvPr>
          <p:cNvSpPr/>
          <p:nvPr/>
        </p:nvSpPr>
        <p:spPr>
          <a:xfrm rot="10800000">
            <a:off x="2263552" y="4778448"/>
            <a:ext cx="6264696" cy="1440160"/>
          </a:xfrm>
          <a:prstGeom prst="left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 name="Textfeld 3">
            <a:extLst>
              <a:ext uri="{FF2B5EF4-FFF2-40B4-BE49-F238E27FC236}">
                <a16:creationId xmlns:a16="http://schemas.microsoft.com/office/drawing/2014/main" id="{3E0EBDCD-3F50-44C3-95FE-56D6E1BF1DC3}"/>
              </a:ext>
            </a:extLst>
          </p:cNvPr>
          <p:cNvSpPr txBox="1"/>
          <p:nvPr/>
        </p:nvSpPr>
        <p:spPr>
          <a:xfrm>
            <a:off x="2411760" y="5175321"/>
            <a:ext cx="5544616" cy="646331"/>
          </a:xfrm>
          <a:prstGeom prst="rect">
            <a:avLst/>
          </a:prstGeom>
          <a:noFill/>
        </p:spPr>
        <p:txBody>
          <a:bodyPr wrap="square" rtlCol="0">
            <a:spAutoFit/>
          </a:bodyPr>
          <a:lstStyle/>
          <a:p>
            <a:r>
              <a:rPr lang="de-CH" b="1" dirty="0">
                <a:solidFill>
                  <a:schemeClr val="bg1"/>
                </a:solidFill>
              </a:rPr>
              <a:t>Jeder von uns gibt sein Bestes um die 9 Prinzipien der Ethik-Charta von Swiss Olympic umzusetzen. </a:t>
            </a:r>
          </a:p>
        </p:txBody>
      </p:sp>
    </p:spTree>
    <p:extLst>
      <p:ext uri="{BB962C8B-B14F-4D97-AF65-F5344CB8AC3E}">
        <p14:creationId xmlns:p14="http://schemas.microsoft.com/office/powerpoint/2010/main" val="234604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16450FE-BA25-4B3A-8609-5067D99A736A}"/>
              </a:ext>
            </a:extLst>
          </p:cNvPr>
          <p:cNvPicPr>
            <a:picLocks noChangeAspect="1"/>
          </p:cNvPicPr>
          <p:nvPr/>
        </p:nvPicPr>
        <p:blipFill>
          <a:blip r:embed="rId2"/>
          <a:stretch>
            <a:fillRect/>
          </a:stretch>
        </p:blipFill>
        <p:spPr>
          <a:xfrm>
            <a:off x="3491880" y="201573"/>
            <a:ext cx="4915519" cy="6454853"/>
          </a:xfrm>
          <a:prstGeom prst="rect">
            <a:avLst/>
          </a:prstGeom>
        </p:spPr>
      </p:pic>
      <p:sp>
        <p:nvSpPr>
          <p:cNvPr id="6" name="Pfeil: nach links 5">
            <a:extLst>
              <a:ext uri="{FF2B5EF4-FFF2-40B4-BE49-F238E27FC236}">
                <a16:creationId xmlns:a16="http://schemas.microsoft.com/office/drawing/2014/main" id="{4CC8ADD5-4C4A-4A25-8117-38361937F0C9}"/>
              </a:ext>
            </a:extLst>
          </p:cNvPr>
          <p:cNvSpPr/>
          <p:nvPr/>
        </p:nvSpPr>
        <p:spPr>
          <a:xfrm rot="10800000">
            <a:off x="701577" y="4365104"/>
            <a:ext cx="2483345" cy="797169"/>
          </a:xfrm>
          <a:prstGeom prst="left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52720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5592" y="0"/>
            <a:ext cx="3761187" cy="6862763"/>
            <a:chOff x="2928938" y="-4763"/>
            <a:chExt cx="5014912" cy="6862763"/>
          </a:xfrm>
        </p:grpSpPr>
        <p:sp>
          <p:nvSpPr>
            <p:cNvPr id="74"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75"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76"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77"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78"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79"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81" name="Rectangle 80">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696" y="667808"/>
            <a:ext cx="8170607"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69" name="Rectangle 1"/>
          <p:cNvSpPr>
            <a:spLocks noGrp="1" noChangeArrowheads="1"/>
          </p:cNvSpPr>
          <p:nvPr>
            <p:ph type="title"/>
          </p:nvPr>
        </p:nvSpPr>
        <p:spPr>
          <a:xfrm>
            <a:off x="892276" y="1261872"/>
            <a:ext cx="2359152" cy="4334256"/>
          </a:xfrm>
        </p:spPr>
        <p:txBody>
          <a:bodyPr>
            <a:normAutofit/>
          </a:bodyPr>
          <a:lstStyle/>
          <a:p>
            <a:pPr algn="r"/>
            <a:r>
              <a:rPr lang="en-US" sz="3100" dirty="0" err="1"/>
              <a:t>Fancard</a:t>
            </a:r>
            <a:endParaRPr lang="en-US" sz="3100" dirty="0"/>
          </a:p>
        </p:txBody>
      </p:sp>
      <p:cxnSp>
        <p:nvCxnSpPr>
          <p:cNvPr id="83" name="Straight Connector 82">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2770" name="Rectangle 2"/>
          <p:cNvSpPr>
            <a:spLocks noGrp="1" noChangeArrowheads="1"/>
          </p:cNvSpPr>
          <p:nvPr>
            <p:ph idx="1"/>
          </p:nvPr>
        </p:nvSpPr>
        <p:spPr>
          <a:xfrm>
            <a:off x="3755949" y="1261873"/>
            <a:ext cx="4463259" cy="4449422"/>
          </a:xfrm>
        </p:spPr>
        <p:txBody>
          <a:bodyPr>
            <a:normAutofit fontScale="92500" lnSpcReduction="20000"/>
          </a:bodyPr>
          <a:lstStyle/>
          <a:p>
            <a:pPr marL="0" indent="0">
              <a:lnSpc>
                <a:spcPct val="90000"/>
              </a:lnSpc>
              <a:spcAft>
                <a:spcPts val="1000"/>
              </a:spcAft>
              <a:buNone/>
              <a:tabLst>
                <a:tab pos="1031240" algn="l"/>
              </a:tabLst>
            </a:pPr>
            <a:r>
              <a:rPr lang="de-CH" sz="1500" b="1" dirty="0">
                <a:ea typeface="Calibri" panose="020F0502020204030204" pitchFamily="34" charset="0"/>
                <a:cs typeface="Times New Roman" panose="02020603050405020304" pitchFamily="18" charset="0"/>
              </a:rPr>
              <a:t>KAUFEN SIE DIE</a:t>
            </a:r>
            <a:r>
              <a:rPr lang="de-CH" sz="1500" dirty="0">
                <a:ea typeface="Calibri" panose="020F0502020204030204" pitchFamily="34" charset="0"/>
                <a:cs typeface="Times New Roman" panose="02020603050405020304" pitchFamily="18" charset="0"/>
              </a:rPr>
              <a:t>  </a:t>
            </a:r>
            <a:r>
              <a:rPr lang="de-CH" sz="1500" b="1" dirty="0">
                <a:ea typeface="Calibri" panose="020F0502020204030204" pitchFamily="34" charset="0"/>
                <a:cs typeface="Times New Roman" panose="02020603050405020304" pitchFamily="18" charset="0"/>
              </a:rPr>
              <a:t>NLB-SAISONKARTE </a:t>
            </a:r>
            <a:r>
              <a:rPr lang="de-CH" sz="1500" dirty="0">
                <a:ea typeface="Calibri" panose="020F0502020204030204" pitchFamily="34" charset="0"/>
                <a:cs typeface="Times New Roman" panose="02020603050405020304" pitchFamily="18" charset="0"/>
              </a:rPr>
              <a:t> </a:t>
            </a:r>
            <a:r>
              <a:rPr lang="de-CH" sz="1500" b="1" dirty="0">
                <a:ea typeface="Calibri" panose="020F0502020204030204" pitchFamily="34" charset="0"/>
                <a:cs typeface="Times New Roman" panose="02020603050405020304" pitchFamily="18" charset="0"/>
              </a:rPr>
              <a:t>UND UNTERSTÜTZEN SIE SOMIT EIN SOZIALES SPORTPROJEKT</a:t>
            </a:r>
          </a:p>
          <a:p>
            <a:pPr marL="0" indent="0">
              <a:lnSpc>
                <a:spcPct val="90000"/>
              </a:lnSpc>
              <a:spcAft>
                <a:spcPts val="1000"/>
              </a:spcAft>
              <a:buNone/>
              <a:tabLst>
                <a:tab pos="1031240" algn="l"/>
              </a:tabLst>
            </a:pPr>
            <a:endParaRPr lang="de-CH" sz="1500" dirty="0">
              <a:ea typeface="Calibri" panose="020F0502020204030204" pitchFamily="34" charset="0"/>
              <a:cs typeface="Times New Roman" panose="02020603050405020304" pitchFamily="18" charset="0"/>
            </a:endParaRPr>
          </a:p>
          <a:p>
            <a:pPr lvl="0">
              <a:lnSpc>
                <a:spcPct val="90000"/>
              </a:lnSpc>
              <a:buFont typeface="Wingdings" panose="05000000000000000000" pitchFamily="2" charset="2"/>
              <a:buChar char="Ø"/>
            </a:pPr>
            <a:r>
              <a:rPr lang="de-CH" sz="1500" b="1" dirty="0"/>
              <a:t>FANCARD </a:t>
            </a:r>
            <a:r>
              <a:rPr lang="de-CH" sz="1500" b="1" dirty="0">
                <a:sym typeface="Wingdings"/>
              </a:rPr>
              <a:t></a:t>
            </a:r>
            <a:r>
              <a:rPr lang="de-CH" sz="1500" b="1" dirty="0"/>
              <a:t> 100 Franken:</a:t>
            </a:r>
            <a:r>
              <a:rPr lang="de-CH" sz="1500" dirty="0"/>
              <a:t> Einzel-Eintritt zu sämtlichen SCB-Heimspielen. </a:t>
            </a:r>
            <a:br>
              <a:rPr lang="de-CH" sz="1500" dirty="0"/>
            </a:br>
            <a:endParaRPr lang="de-CH" sz="1500" dirty="0"/>
          </a:p>
          <a:p>
            <a:pPr lvl="0">
              <a:lnSpc>
                <a:spcPct val="90000"/>
              </a:lnSpc>
              <a:buFont typeface="Wingdings" panose="05000000000000000000" pitchFamily="2" charset="2"/>
              <a:buChar char="Ø"/>
            </a:pPr>
            <a:r>
              <a:rPr lang="de-CH" sz="1500" b="1" dirty="0"/>
              <a:t>FAMILYCARD </a:t>
            </a:r>
            <a:r>
              <a:rPr lang="de-CH" sz="1500" b="1" dirty="0">
                <a:sym typeface="Wingdings"/>
              </a:rPr>
              <a:t></a:t>
            </a:r>
            <a:r>
              <a:rPr lang="de-CH" sz="1500" b="1" dirty="0"/>
              <a:t> 150 Franken:</a:t>
            </a:r>
            <a:r>
              <a:rPr lang="de-CH" sz="1500" dirty="0"/>
              <a:t> Eintritt zu sämtlichen SCB-Heimspielen für Sie und Ihre Familie (Partner, Partnerin, Kinder). </a:t>
            </a:r>
          </a:p>
          <a:p>
            <a:pPr marL="0" lvl="0" indent="0">
              <a:lnSpc>
                <a:spcPct val="90000"/>
              </a:lnSpc>
              <a:buNone/>
            </a:pPr>
            <a:r>
              <a:rPr lang="de-CH" sz="1500" dirty="0"/>
              <a:t> </a:t>
            </a:r>
          </a:p>
          <a:p>
            <a:pPr lvl="0">
              <a:lnSpc>
                <a:spcPct val="90000"/>
              </a:lnSpc>
              <a:buFont typeface="Wingdings" panose="05000000000000000000" pitchFamily="2" charset="2"/>
              <a:buChar char="Ø"/>
            </a:pPr>
            <a:r>
              <a:rPr lang="de-CH" sz="1500" b="1" dirty="0"/>
              <a:t>COMPANYCARD </a:t>
            </a:r>
            <a:r>
              <a:rPr lang="de-CH" sz="1500" b="1" dirty="0">
                <a:sym typeface="Wingdings"/>
              </a:rPr>
              <a:t></a:t>
            </a:r>
            <a:r>
              <a:rPr lang="de-CH" sz="1500" b="1" dirty="0"/>
              <a:t> 300 Franken: </a:t>
            </a:r>
            <a:r>
              <a:rPr lang="de-CH" sz="1500" dirty="0"/>
              <a:t>Eintritt zu sämtlichen SCB-Heimspielen für Sie und eine unbeschränkte Anzahl Personen aus Ihrem Unternehmen. </a:t>
            </a:r>
          </a:p>
          <a:p>
            <a:pPr marL="0" lvl="0" indent="0">
              <a:lnSpc>
                <a:spcPct val="90000"/>
              </a:lnSpc>
              <a:buNone/>
            </a:pPr>
            <a:endParaRPr lang="de-CH" sz="1400" dirty="0"/>
          </a:p>
          <a:p>
            <a:pPr marL="0" indent="0">
              <a:lnSpc>
                <a:spcPct val="90000"/>
              </a:lnSpc>
              <a:buNone/>
            </a:pPr>
            <a:r>
              <a:rPr lang="de-CH" sz="1700" b="1" i="1" dirty="0">
                <a:solidFill>
                  <a:srgbClr val="FF0000"/>
                </a:solidFill>
                <a:cs typeface="Helvetica Light"/>
              </a:rPr>
              <a:t>Auch Sie gehören zum Verkaufsteam – Herzlichen Dank</a:t>
            </a:r>
            <a:br>
              <a:rPr lang="de-CH" sz="1700" b="1" i="1" dirty="0">
                <a:solidFill>
                  <a:srgbClr val="FF0000"/>
                </a:solidFill>
                <a:cs typeface="Helvetica Light"/>
              </a:rPr>
            </a:br>
            <a:br>
              <a:rPr lang="de-CH" sz="1700" b="1" i="1" dirty="0">
                <a:solidFill>
                  <a:srgbClr val="FF0000"/>
                </a:solidFill>
                <a:cs typeface="Helvetica Light"/>
              </a:rPr>
            </a:br>
            <a:r>
              <a:rPr lang="de-CH" sz="1700" b="1" i="1" dirty="0">
                <a:solidFill>
                  <a:srgbClr val="FF0000"/>
                </a:solidFill>
                <a:cs typeface="Helvetica Light"/>
              </a:rPr>
              <a:t>Bestellungen bitte an geschaeftsstelle@swisscentralbasketball.ch</a:t>
            </a:r>
            <a:endParaRPr lang="en-US" sz="1700" b="1" i="1" dirty="0">
              <a:solidFill>
                <a:srgbClr val="FF0000"/>
              </a:solidFill>
              <a:cs typeface="Helvetica Light"/>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5592" y="0"/>
            <a:ext cx="3761187" cy="6862763"/>
            <a:chOff x="2928938" y="-4763"/>
            <a:chExt cx="5014912" cy="6862763"/>
          </a:xfrm>
        </p:grpSpPr>
        <p:sp>
          <p:nvSpPr>
            <p:cNvPr id="74"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75"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76"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77"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78"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79"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81" name="Rectangle 80">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696" y="667808"/>
            <a:ext cx="8170607"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69" name="Rectangle 1"/>
          <p:cNvSpPr>
            <a:spLocks noGrp="1" noChangeArrowheads="1"/>
          </p:cNvSpPr>
          <p:nvPr>
            <p:ph type="title"/>
          </p:nvPr>
        </p:nvSpPr>
        <p:spPr>
          <a:xfrm>
            <a:off x="892276" y="1261872"/>
            <a:ext cx="2359152" cy="4334256"/>
          </a:xfrm>
        </p:spPr>
        <p:txBody>
          <a:bodyPr>
            <a:normAutofit/>
          </a:bodyPr>
          <a:lstStyle/>
          <a:p>
            <a:r>
              <a:rPr lang="en-US" sz="1800" dirty="0">
                <a:latin typeface="Century Gothic" panose="020B0502020202020204" pitchFamily="34" charset="0"/>
              </a:rPr>
              <a:t>SCB-</a:t>
            </a:r>
            <a:r>
              <a:rPr lang="en-US" sz="1800" dirty="0" err="1">
                <a:latin typeface="Century Gothic" panose="020B0502020202020204" pitchFamily="34" charset="0"/>
              </a:rPr>
              <a:t>Gönnervereinigung</a:t>
            </a:r>
            <a:r>
              <a:rPr lang="en-US" sz="1800" dirty="0">
                <a:latin typeface="Century Gothic" panose="020B0502020202020204" pitchFamily="34" charset="0"/>
              </a:rPr>
              <a:t> </a:t>
            </a:r>
            <a:br>
              <a:rPr lang="de-CH" sz="1900" dirty="0">
                <a:latin typeface="Century Gothic" panose="020B0502020202020204" pitchFamily="34" charset="0"/>
              </a:rPr>
            </a:br>
            <a:r>
              <a:rPr lang="de-CH" sz="3200" b="1" dirty="0">
                <a:latin typeface="Century Gothic" panose="020B0502020202020204" pitchFamily="34" charset="0"/>
              </a:rPr>
              <a:t>Club </a:t>
            </a:r>
            <a:r>
              <a:rPr lang="de-CH" sz="3200" b="1" dirty="0"/>
              <a:t>500</a:t>
            </a:r>
            <a:endParaRPr lang="en-US" sz="3200" b="1" dirty="0"/>
          </a:p>
        </p:txBody>
      </p:sp>
      <p:cxnSp>
        <p:nvCxnSpPr>
          <p:cNvPr id="83" name="Straight Connector 82">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2770" name="Rectangle 2"/>
          <p:cNvSpPr>
            <a:spLocks noGrp="1" noChangeArrowheads="1"/>
          </p:cNvSpPr>
          <p:nvPr>
            <p:ph idx="1"/>
          </p:nvPr>
        </p:nvSpPr>
        <p:spPr>
          <a:xfrm>
            <a:off x="3755949" y="1261873"/>
            <a:ext cx="4463259" cy="4449422"/>
          </a:xfrm>
        </p:spPr>
        <p:txBody>
          <a:bodyPr>
            <a:noAutofit/>
          </a:bodyPr>
          <a:lstStyle/>
          <a:p>
            <a:pPr lvl="0">
              <a:lnSpc>
                <a:spcPct val="90000"/>
              </a:lnSpc>
              <a:buFont typeface="Wingdings" panose="05000000000000000000" pitchFamily="2" charset="2"/>
              <a:buChar char="Ø"/>
            </a:pPr>
            <a:r>
              <a:rPr lang="de-CH" sz="1200" b="1" dirty="0">
                <a:solidFill>
                  <a:srgbClr val="FF0000"/>
                </a:solidFill>
                <a:ea typeface="Cambria" panose="02040503050406030204" pitchFamily="18" charset="0"/>
              </a:rPr>
              <a:t>Idee</a:t>
            </a:r>
            <a:br>
              <a:rPr lang="de-CH" sz="1200" b="1" dirty="0">
                <a:solidFill>
                  <a:srgbClr val="FF0000"/>
                </a:solidFill>
                <a:ea typeface="Cambria" panose="02040503050406030204" pitchFamily="18" charset="0"/>
              </a:rPr>
            </a:br>
            <a:br>
              <a:rPr lang="de-CH" sz="1200" b="1" dirty="0">
                <a:ea typeface="Cambria" panose="02040503050406030204" pitchFamily="18" charset="0"/>
              </a:rPr>
            </a:br>
            <a:r>
              <a:rPr lang="de-CH" sz="1200" b="1" dirty="0">
                <a:ea typeface="Cambria" panose="02040503050406030204" pitchFamily="18" charset="0"/>
              </a:rPr>
              <a:t>Mit der Einzahlung von CHF 500/Jahr werden Sie Mitglied des Club 500 und unterstützen Swiss Central Basketball ideell und finanziell. </a:t>
            </a:r>
            <a:endParaRPr lang="de-CH" sz="1200" dirty="0">
              <a:ea typeface="Cambria" panose="02040503050406030204" pitchFamily="18" charset="0"/>
            </a:endParaRPr>
          </a:p>
          <a:p>
            <a:pPr lvl="0">
              <a:lnSpc>
                <a:spcPct val="90000"/>
              </a:lnSpc>
              <a:buFont typeface="Wingdings" panose="05000000000000000000" pitchFamily="2" charset="2"/>
              <a:buChar char="Ø"/>
            </a:pPr>
            <a:endParaRPr lang="de-CH" sz="1200" dirty="0">
              <a:ea typeface="Cambria" panose="02040503050406030204" pitchFamily="18" charset="0"/>
            </a:endParaRPr>
          </a:p>
          <a:p>
            <a:pPr lvl="0">
              <a:lnSpc>
                <a:spcPct val="90000"/>
              </a:lnSpc>
              <a:buFont typeface="Wingdings" panose="05000000000000000000" pitchFamily="2" charset="2"/>
              <a:buChar char="Ø"/>
            </a:pPr>
            <a:r>
              <a:rPr lang="de-CH" sz="1200" b="1" dirty="0">
                <a:solidFill>
                  <a:srgbClr val="FF0000"/>
                </a:solidFill>
                <a:ea typeface="Cambria" panose="02040503050406030204" pitchFamily="18" charset="0"/>
              </a:rPr>
              <a:t>ZWECK</a:t>
            </a:r>
            <a:br>
              <a:rPr lang="de-CH" sz="1200" b="1" dirty="0">
                <a:solidFill>
                  <a:srgbClr val="FF0000"/>
                </a:solidFill>
                <a:ea typeface="Cambria" panose="02040503050406030204" pitchFamily="18" charset="0"/>
              </a:rPr>
            </a:br>
            <a:br>
              <a:rPr lang="de-CH" sz="1200" dirty="0">
                <a:ea typeface="Cambria" panose="02040503050406030204" pitchFamily="18" charset="0"/>
              </a:rPr>
            </a:br>
            <a:r>
              <a:rPr lang="de-CH" sz="1200" b="1" dirty="0">
                <a:ea typeface="Cambria" panose="02040503050406030204" pitchFamily="18" charset="0"/>
              </a:rPr>
              <a:t>Mit Ihrem Beitrag unterstützen Sie ein einmaliges, vom Kanton Luzern ausgezeichnetes Integrations- und Präventionsprojekt sowie den ambitionierten Zentralschweizer  Vereinsstützpunkt für Breiten- und Spitzensport.  </a:t>
            </a:r>
            <a:br>
              <a:rPr lang="de-CH" sz="1200" b="1" dirty="0">
                <a:ea typeface="Cambria" panose="02040503050406030204" pitchFamily="18" charset="0"/>
              </a:rPr>
            </a:br>
            <a:endParaRPr lang="de-CH" sz="1200" b="1" dirty="0">
              <a:ea typeface="Cambria" panose="02040503050406030204" pitchFamily="18" charset="0"/>
            </a:endParaRPr>
          </a:p>
          <a:p>
            <a:pPr>
              <a:lnSpc>
                <a:spcPct val="90000"/>
              </a:lnSpc>
              <a:buFont typeface="Wingdings" panose="05000000000000000000" pitchFamily="2" charset="2"/>
              <a:buChar char="Ø"/>
            </a:pPr>
            <a:r>
              <a:rPr lang="de-CH" sz="1200" b="1" dirty="0">
                <a:solidFill>
                  <a:srgbClr val="FF0000"/>
                </a:solidFill>
                <a:ea typeface="Cambria" panose="02040503050406030204" pitchFamily="18" charset="0"/>
              </a:rPr>
              <a:t>UND DAS HABEN SIE DAVON</a:t>
            </a:r>
            <a:br>
              <a:rPr lang="de-CH" sz="1200" b="1" dirty="0">
                <a:solidFill>
                  <a:srgbClr val="FF0000"/>
                </a:solidFill>
                <a:ea typeface="Cambria" panose="02040503050406030204" pitchFamily="18" charset="0"/>
              </a:rPr>
            </a:br>
            <a:br>
              <a:rPr lang="de-CH" sz="1200" b="1" dirty="0">
                <a:ea typeface="Cambria" panose="02040503050406030204" pitchFamily="18" charset="0"/>
              </a:rPr>
            </a:br>
            <a:r>
              <a:rPr lang="de-CH" sz="1200" b="1" dirty="0">
                <a:ea typeface="Cambria" panose="02040503050406030204" pitchFamily="18" charset="0"/>
              </a:rPr>
              <a:t>Als GV50-Mitglied erhalten Sie eine Saisonkarte für Ihre Familie sowie Betriebsmitglieder. Darüber hinaus werden Sie vom Präsidenten der Gönnervereinigung jährlich zu zwei gesellschaftlichen Anlässen eingeladen. Sie tauschen bei dieser Gelegenheit persönliche Interessen aus und bilden ein gesellschaftliches  Netzwerk. </a:t>
            </a:r>
          </a:p>
          <a:p>
            <a:pPr>
              <a:lnSpc>
                <a:spcPct val="90000"/>
              </a:lnSpc>
              <a:buFont typeface="Wingdings" panose="05000000000000000000" pitchFamily="2" charset="2"/>
              <a:buChar char="Ø"/>
            </a:pPr>
            <a:r>
              <a:rPr lang="de-CH" sz="1200" b="1" dirty="0">
                <a:solidFill>
                  <a:srgbClr val="FF0000"/>
                </a:solidFill>
                <a:ea typeface="Cambria" panose="02040503050406030204" pitchFamily="18" charset="0"/>
              </a:rPr>
              <a:t> Interessiert? </a:t>
            </a:r>
            <a:br>
              <a:rPr lang="de-CH" sz="1200" b="1" dirty="0">
                <a:solidFill>
                  <a:srgbClr val="C00000"/>
                </a:solidFill>
                <a:ea typeface="Cambria" panose="02040503050406030204" pitchFamily="18" charset="0"/>
              </a:rPr>
            </a:br>
            <a:br>
              <a:rPr lang="de-CH" sz="1200" b="1" dirty="0">
                <a:solidFill>
                  <a:srgbClr val="C00000"/>
                </a:solidFill>
                <a:ea typeface="Cambria" panose="02040503050406030204" pitchFamily="18" charset="0"/>
              </a:rPr>
            </a:br>
            <a:r>
              <a:rPr lang="de-CH" sz="1200" b="1" dirty="0">
                <a:ea typeface="Cambria" panose="02040503050406030204" pitchFamily="18" charset="0"/>
              </a:rPr>
              <a:t>Beitrittserklärungen / Fragen zur GV 50  bitte direkt an Jürg Grüter, Wolhusen  - juerg.grueter@gmail.com </a:t>
            </a:r>
          </a:p>
        </p:txBody>
      </p:sp>
    </p:spTree>
    <p:extLst>
      <p:ext uri="{BB962C8B-B14F-4D97-AF65-F5344CB8AC3E}">
        <p14:creationId xmlns:p14="http://schemas.microsoft.com/office/powerpoint/2010/main" val="3661607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BC3A63-5E16-4DF9-BB38-88DFD5F845B4}"/>
              </a:ext>
            </a:extLst>
          </p:cNvPr>
          <p:cNvSpPr>
            <a:spLocks noGrp="1"/>
          </p:cNvSpPr>
          <p:nvPr>
            <p:ph type="title"/>
          </p:nvPr>
        </p:nvSpPr>
        <p:spPr/>
        <p:txBody>
          <a:bodyPr/>
          <a:lstStyle/>
          <a:p>
            <a:endParaRPr lang="de-DE"/>
          </a:p>
        </p:txBody>
      </p:sp>
      <p:pic>
        <p:nvPicPr>
          <p:cNvPr id="4" name="Inhaltsplatzhalter 3">
            <a:extLst>
              <a:ext uri="{FF2B5EF4-FFF2-40B4-BE49-F238E27FC236}">
                <a16:creationId xmlns:a16="http://schemas.microsoft.com/office/drawing/2014/main" id="{76B11068-8D68-432F-BA8B-FC3E170151C9}"/>
              </a:ext>
            </a:extLst>
          </p:cNvPr>
          <p:cNvPicPr>
            <a:picLocks noGrp="1" noChangeAspect="1"/>
          </p:cNvPicPr>
          <p:nvPr>
            <p:ph idx="1"/>
          </p:nvPr>
        </p:nvPicPr>
        <p:blipFill>
          <a:blip r:embed="rId2"/>
          <a:stretch>
            <a:fillRect/>
          </a:stretch>
        </p:blipFill>
        <p:spPr>
          <a:xfrm>
            <a:off x="2225153" y="71430"/>
            <a:ext cx="4693694" cy="6715140"/>
          </a:xfrm>
          <a:prstGeom prst="rect">
            <a:avLst/>
          </a:prstGeom>
        </p:spPr>
      </p:pic>
    </p:spTree>
    <p:extLst>
      <p:ext uri="{BB962C8B-B14F-4D97-AF65-F5344CB8AC3E}">
        <p14:creationId xmlns:p14="http://schemas.microsoft.com/office/powerpoint/2010/main" val="21852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5592" y="0"/>
            <a:ext cx="3761187" cy="6862763"/>
            <a:chOff x="2928938" y="-4763"/>
            <a:chExt cx="5014912" cy="6862763"/>
          </a:xfrm>
        </p:grpSpPr>
        <p:sp>
          <p:nvSpPr>
            <p:cNvPr id="138"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139"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40"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41"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2"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3"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145" name="Rectangle 144">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696" y="667808"/>
            <a:ext cx="8170607"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49" name="Rectangle 1"/>
          <p:cNvSpPr>
            <a:spLocks noGrp="1" noChangeArrowheads="1"/>
          </p:cNvSpPr>
          <p:nvPr>
            <p:ph type="title"/>
          </p:nvPr>
        </p:nvSpPr>
        <p:spPr>
          <a:xfrm>
            <a:off x="892276" y="1261872"/>
            <a:ext cx="2359152" cy="4334256"/>
          </a:xfrm>
        </p:spPr>
        <p:txBody>
          <a:bodyPr>
            <a:normAutofit/>
          </a:bodyPr>
          <a:lstStyle/>
          <a:p>
            <a:pPr algn="r"/>
            <a:r>
              <a:rPr lang="de-CH" sz="3100" b="1" dirty="0"/>
              <a:t>Ziele</a:t>
            </a:r>
          </a:p>
        </p:txBody>
      </p:sp>
      <p:cxnSp>
        <p:nvCxnSpPr>
          <p:cNvPr id="147" name="Straight Connector 146">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7650" name="Rectangle 2"/>
          <p:cNvSpPr>
            <a:spLocks noGrp="1" noChangeArrowheads="1"/>
          </p:cNvSpPr>
          <p:nvPr>
            <p:ph idx="1"/>
          </p:nvPr>
        </p:nvSpPr>
        <p:spPr>
          <a:xfrm>
            <a:off x="3646900" y="908720"/>
            <a:ext cx="4885536" cy="5184575"/>
          </a:xfrm>
        </p:spPr>
        <p:txBody>
          <a:bodyPr>
            <a:normAutofit/>
          </a:bodyPr>
          <a:lstStyle/>
          <a:p>
            <a:pPr>
              <a:lnSpc>
                <a:spcPct val="90000"/>
              </a:lnSpc>
            </a:pPr>
            <a:r>
              <a:rPr lang="de-CH" sz="1400" dirty="0"/>
              <a:t>Swiss Central Basketball will die Zusammenarbeit zwischen der </a:t>
            </a:r>
            <a:r>
              <a:rPr lang="de-CH" sz="1400" b="1" dirty="0"/>
              <a:t>Basis</a:t>
            </a:r>
            <a:r>
              <a:rPr lang="de-CH" sz="1400" dirty="0"/>
              <a:t> (Stammvereine aus der Zentralschweiz) und dem </a:t>
            </a:r>
            <a:r>
              <a:rPr lang="de-CH" sz="1400" b="1" dirty="0"/>
              <a:t>Leistungszentrum  </a:t>
            </a:r>
            <a:r>
              <a:rPr lang="de-CH" sz="1400" dirty="0"/>
              <a:t> (Swiss Central Basketball) stärken, eine möglichst erfolgreiche, nationale Spitzenmannschaft im Leistungszentrum bilden und so letztlich in der ganzen Region </a:t>
            </a:r>
            <a:r>
              <a:rPr lang="de-CH" sz="1400" b="1" dirty="0"/>
              <a:t>mehr Kinder und Jugendliche für den Basketballsport begeistern.  </a:t>
            </a:r>
          </a:p>
          <a:p>
            <a:pPr>
              <a:lnSpc>
                <a:spcPct val="90000"/>
              </a:lnSpc>
            </a:pPr>
            <a:endParaRPr lang="de-CH" sz="1400" b="1" dirty="0"/>
          </a:p>
          <a:p>
            <a:pPr>
              <a:lnSpc>
                <a:spcPct val="90000"/>
              </a:lnSpc>
            </a:pPr>
            <a:r>
              <a:rPr lang="de-CH" sz="1400" i="1" dirty="0"/>
              <a:t>Swiss Central Basketball </a:t>
            </a:r>
            <a:r>
              <a:rPr lang="de-CH" sz="1400" dirty="0"/>
              <a:t>bietet </a:t>
            </a:r>
            <a:r>
              <a:rPr lang="de-CH" sz="1400" b="1" dirty="0"/>
              <a:t>motivierten</a:t>
            </a:r>
            <a:r>
              <a:rPr lang="de-CH" sz="1400" dirty="0"/>
              <a:t> und begabten Basketball-spielern aus der Region die Chance, </a:t>
            </a:r>
            <a:r>
              <a:rPr lang="de-CH" sz="1400" b="1" dirty="0"/>
              <a:t>Spitzenbasketball</a:t>
            </a:r>
            <a:r>
              <a:rPr lang="de-CH" sz="1400" dirty="0"/>
              <a:t> in der eigenen Region zu spielen. </a:t>
            </a:r>
          </a:p>
          <a:p>
            <a:pPr>
              <a:lnSpc>
                <a:spcPct val="90000"/>
              </a:lnSpc>
            </a:pPr>
            <a:endParaRPr lang="de-CH" sz="1400" dirty="0"/>
          </a:p>
          <a:p>
            <a:pPr>
              <a:lnSpc>
                <a:spcPct val="90000"/>
              </a:lnSpc>
            </a:pPr>
            <a:r>
              <a:rPr lang="de-CH" sz="1400" i="1" dirty="0">
                <a:cs typeface="Helvetica Light"/>
              </a:rPr>
              <a:t>Swiss Central Basketball </a:t>
            </a:r>
            <a:r>
              <a:rPr lang="de-CH" sz="1400" dirty="0">
                <a:cs typeface="Helvetica Light"/>
              </a:rPr>
              <a:t>begleitet seine Spieler in Schule und Berufsfindung sowie bei persönlichen Problemen.</a:t>
            </a:r>
          </a:p>
          <a:p>
            <a:pPr marL="0" indent="0">
              <a:lnSpc>
                <a:spcPct val="90000"/>
              </a:lnSpc>
              <a:buNone/>
            </a:pPr>
            <a:endParaRPr lang="de-CH" sz="1400" dirty="0">
              <a:cs typeface="Helvetica Light"/>
            </a:endParaRPr>
          </a:p>
          <a:p>
            <a:pPr>
              <a:lnSpc>
                <a:spcPct val="90000"/>
              </a:lnSpc>
            </a:pPr>
            <a:r>
              <a:rPr lang="de-CH" sz="1400" i="1" dirty="0">
                <a:cs typeface="Helvetica Light"/>
              </a:rPr>
              <a:t>Swiss Central Basketball</a:t>
            </a:r>
            <a:r>
              <a:rPr lang="de-CH" sz="1400" dirty="0"/>
              <a:t> fördert die Sozialisierung und Integration in einem multikulturellen, leistungsbezogenen Umfeld: Diese Zusammenarbeit mit Eltern, Schule und Ausbildungsbetrieben gibt jungen Spielern gute Bindungen und Sicherheit über den Sport hinaus. </a:t>
            </a:r>
            <a:endParaRPr lang="en-US" sz="1400"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CEFE8-6EB9-4664-98A5-17E0393AD5DF}"/>
              </a:ext>
            </a:extLst>
          </p:cNvPr>
          <p:cNvSpPr>
            <a:spLocks noGrp="1"/>
          </p:cNvSpPr>
          <p:nvPr>
            <p:ph type="title"/>
          </p:nvPr>
        </p:nvSpPr>
        <p:spPr/>
        <p:txBody>
          <a:bodyPr/>
          <a:lstStyle/>
          <a:p>
            <a:endParaRPr lang="de-DE"/>
          </a:p>
        </p:txBody>
      </p:sp>
      <p:pic>
        <p:nvPicPr>
          <p:cNvPr id="4" name="Inhaltsplatzhalter 3">
            <a:extLst>
              <a:ext uri="{FF2B5EF4-FFF2-40B4-BE49-F238E27FC236}">
                <a16:creationId xmlns:a16="http://schemas.microsoft.com/office/drawing/2014/main" id="{904C3668-1D82-4447-AE69-23CCB262949E}"/>
              </a:ext>
            </a:extLst>
          </p:cNvPr>
          <p:cNvPicPr>
            <a:picLocks noGrp="1" noChangeAspect="1"/>
          </p:cNvPicPr>
          <p:nvPr>
            <p:ph idx="1"/>
          </p:nvPr>
        </p:nvPicPr>
        <p:blipFill>
          <a:blip r:embed="rId2"/>
          <a:stretch>
            <a:fillRect/>
          </a:stretch>
        </p:blipFill>
        <p:spPr>
          <a:xfrm>
            <a:off x="2627784" y="222500"/>
            <a:ext cx="4482505" cy="6412999"/>
          </a:xfrm>
          <a:prstGeom prst="rect">
            <a:avLst/>
          </a:prstGeom>
        </p:spPr>
      </p:pic>
    </p:spTree>
    <p:extLst>
      <p:ext uri="{BB962C8B-B14F-4D97-AF65-F5344CB8AC3E}">
        <p14:creationId xmlns:p14="http://schemas.microsoft.com/office/powerpoint/2010/main" val="305548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B11BF-F940-4FA0-949D-059B52FE10DD}"/>
              </a:ext>
            </a:extLst>
          </p:cNvPr>
          <p:cNvSpPr>
            <a:spLocks noGrp="1"/>
          </p:cNvSpPr>
          <p:nvPr>
            <p:ph type="title"/>
          </p:nvPr>
        </p:nvSpPr>
        <p:spPr>
          <a:xfrm>
            <a:off x="899591" y="-102641"/>
            <a:ext cx="7704667" cy="1981200"/>
          </a:xfrm>
        </p:spPr>
        <p:txBody>
          <a:bodyPr/>
          <a:lstStyle/>
          <a:p>
            <a:r>
              <a:rPr lang="de-CH" dirty="0"/>
              <a:t>Schutzkonzept Covid-19</a:t>
            </a:r>
            <a:br>
              <a:rPr lang="de-CH" dirty="0"/>
            </a:br>
            <a:r>
              <a:rPr lang="de-CH" sz="1800" dirty="0"/>
              <a:t>Swiss Olympic / Verbandsvorgabe</a:t>
            </a:r>
            <a:endParaRPr lang="de-CH" dirty="0"/>
          </a:p>
        </p:txBody>
      </p:sp>
      <p:pic>
        <p:nvPicPr>
          <p:cNvPr id="5" name="Grafik 4" descr="Ein Bild, das Zeichnung enthält.&#10;&#10;Automatisch generierte Beschreibung">
            <a:extLst>
              <a:ext uri="{FF2B5EF4-FFF2-40B4-BE49-F238E27FC236}">
                <a16:creationId xmlns:a16="http://schemas.microsoft.com/office/drawing/2014/main" id="{C1B3389A-41B5-4AF9-9D91-2A86C6575D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225" y="1756105"/>
            <a:ext cx="1144052" cy="1144052"/>
          </a:xfrm>
          <a:prstGeom prst="rect">
            <a:avLst/>
          </a:prstGeom>
        </p:spPr>
      </p:pic>
      <p:pic>
        <p:nvPicPr>
          <p:cNvPr id="7" name="Grafik 6" descr="Ein Bild, das Zeichnung enthält.&#10;&#10;Automatisch generierte Beschreibung">
            <a:extLst>
              <a:ext uri="{FF2B5EF4-FFF2-40B4-BE49-F238E27FC236}">
                <a16:creationId xmlns:a16="http://schemas.microsoft.com/office/drawing/2014/main" id="{F7A3E617-2462-48B6-AD13-D6C779977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3274733"/>
            <a:ext cx="1144052" cy="1144052"/>
          </a:xfrm>
          <a:prstGeom prst="rect">
            <a:avLst/>
          </a:prstGeom>
        </p:spPr>
      </p:pic>
      <p:pic>
        <p:nvPicPr>
          <p:cNvPr id="9" name="Grafik 8" descr="Ein Bild, das Schild enthält.&#10;&#10;Automatisch generierte Beschreibung">
            <a:extLst>
              <a:ext uri="{FF2B5EF4-FFF2-40B4-BE49-F238E27FC236}">
                <a16:creationId xmlns:a16="http://schemas.microsoft.com/office/drawing/2014/main" id="{76263CE5-7A63-4567-9EF5-0E42C9C8AF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8812" y="1756105"/>
            <a:ext cx="1144052" cy="1144052"/>
          </a:xfrm>
          <a:prstGeom prst="rect">
            <a:avLst/>
          </a:prstGeom>
        </p:spPr>
      </p:pic>
      <p:pic>
        <p:nvPicPr>
          <p:cNvPr id="11" name="Grafik 10" descr="Ein Bild, das Zeichnung enthält.&#10;&#10;Automatisch generierte Beschreibung">
            <a:extLst>
              <a:ext uri="{FF2B5EF4-FFF2-40B4-BE49-F238E27FC236}">
                <a16:creationId xmlns:a16="http://schemas.microsoft.com/office/drawing/2014/main" id="{33772FC1-467B-4819-9BD6-03668F321F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7336" y="3274733"/>
            <a:ext cx="1144052" cy="1144052"/>
          </a:xfrm>
          <a:prstGeom prst="rect">
            <a:avLst/>
          </a:prstGeom>
        </p:spPr>
      </p:pic>
      <p:sp>
        <p:nvSpPr>
          <p:cNvPr id="12" name="Textfeld 11">
            <a:extLst>
              <a:ext uri="{FF2B5EF4-FFF2-40B4-BE49-F238E27FC236}">
                <a16:creationId xmlns:a16="http://schemas.microsoft.com/office/drawing/2014/main" id="{F452CCCD-30F3-430B-A230-FA5CFDCF320D}"/>
              </a:ext>
            </a:extLst>
          </p:cNvPr>
          <p:cNvSpPr txBox="1"/>
          <p:nvPr/>
        </p:nvSpPr>
        <p:spPr>
          <a:xfrm>
            <a:off x="2520089" y="3440019"/>
            <a:ext cx="1728192" cy="738664"/>
          </a:xfrm>
          <a:prstGeom prst="rect">
            <a:avLst/>
          </a:prstGeom>
          <a:noFill/>
        </p:spPr>
        <p:txBody>
          <a:bodyPr wrap="square" rtlCol="0">
            <a:spAutoFit/>
          </a:bodyPr>
          <a:lstStyle/>
          <a:p>
            <a:r>
              <a:rPr lang="de-CH" sz="1400" dirty="0">
                <a:effectLst/>
                <a:latin typeface="Calibri" panose="020F0502020204030204" pitchFamily="34" charset="0"/>
                <a:ea typeface="Calibri" panose="020F0502020204030204" pitchFamily="34" charset="0"/>
                <a:cs typeface="Times New Roman" panose="02020603050405020304" pitchFamily="18" charset="0"/>
              </a:rPr>
              <a:t>Bei Symptomen sofort testen lassen und zuhause bleiben.</a:t>
            </a:r>
            <a:endParaRPr lang="de-CH" sz="1400" dirty="0"/>
          </a:p>
        </p:txBody>
      </p:sp>
      <p:sp>
        <p:nvSpPr>
          <p:cNvPr id="14" name="Textfeld 13">
            <a:extLst>
              <a:ext uri="{FF2B5EF4-FFF2-40B4-BE49-F238E27FC236}">
                <a16:creationId xmlns:a16="http://schemas.microsoft.com/office/drawing/2014/main" id="{2E73FB89-2C31-437A-9EF2-64432A027D5E}"/>
              </a:ext>
            </a:extLst>
          </p:cNvPr>
          <p:cNvSpPr txBox="1"/>
          <p:nvPr/>
        </p:nvSpPr>
        <p:spPr>
          <a:xfrm>
            <a:off x="2514453" y="1670617"/>
            <a:ext cx="2590771" cy="1384995"/>
          </a:xfrm>
          <a:prstGeom prst="rect">
            <a:avLst/>
          </a:prstGeom>
          <a:noFill/>
        </p:spPr>
        <p:txBody>
          <a:bodyPr wrap="square" rtlCol="0">
            <a:spAutoFit/>
          </a:bodyPr>
          <a:lstStyle/>
          <a:p>
            <a:r>
              <a:rPr lang="de-CH" sz="1400" dirty="0">
                <a:effectLst/>
                <a:latin typeface="Calibri" panose="020F0502020204030204" pitchFamily="34" charset="0"/>
                <a:ea typeface="Calibri" panose="020F0502020204030204" pitchFamily="34" charset="0"/>
                <a:cs typeface="Times New Roman" panose="02020603050405020304" pitchFamily="18" charset="0"/>
              </a:rPr>
              <a:t>Maskenpflicht für Zuschauer, Offizielle und Funktionäre</a:t>
            </a:r>
          </a:p>
          <a:p>
            <a:endParaRPr lang="de-CH" sz="1400" dirty="0">
              <a:effectLst/>
              <a:latin typeface="Calibri" panose="020F0502020204030204" pitchFamily="34" charset="0"/>
              <a:ea typeface="Calibri" panose="020F0502020204030204" pitchFamily="34" charset="0"/>
              <a:cs typeface="Times New Roman" panose="02020603050405020304" pitchFamily="18" charset="0"/>
            </a:endParaRPr>
          </a:p>
          <a:p>
            <a:r>
              <a:rPr lang="de-CH" sz="1400" dirty="0">
                <a:latin typeface="Calibri" panose="020F0502020204030204" pitchFamily="34" charset="0"/>
                <a:cs typeface="Times New Roman" panose="02020603050405020304" pitchFamily="18" charset="0"/>
              </a:rPr>
              <a:t>Spieler müssen eine Maske tragen bevor die Halle betreten wird bei Spielen</a:t>
            </a:r>
          </a:p>
        </p:txBody>
      </p:sp>
      <p:sp>
        <p:nvSpPr>
          <p:cNvPr id="16" name="Textfeld 15">
            <a:extLst>
              <a:ext uri="{FF2B5EF4-FFF2-40B4-BE49-F238E27FC236}">
                <a16:creationId xmlns:a16="http://schemas.microsoft.com/office/drawing/2014/main" id="{A551B7AA-A072-4042-89FB-781D8505780B}"/>
              </a:ext>
            </a:extLst>
          </p:cNvPr>
          <p:cNvSpPr txBox="1"/>
          <p:nvPr/>
        </p:nvSpPr>
        <p:spPr>
          <a:xfrm>
            <a:off x="6496450" y="1939407"/>
            <a:ext cx="2107807" cy="738664"/>
          </a:xfrm>
          <a:prstGeom prst="rect">
            <a:avLst/>
          </a:prstGeom>
          <a:noFill/>
        </p:spPr>
        <p:txBody>
          <a:bodyPr wrap="square" rtlCol="0">
            <a:spAutoFit/>
          </a:bodyPr>
          <a:lstStyle/>
          <a:p>
            <a:r>
              <a:rPr lang="de-CH" sz="1400" dirty="0" err="1">
                <a:effectLst/>
                <a:latin typeface="Calibri" panose="020F0502020204030204" pitchFamily="34" charset="0"/>
                <a:ea typeface="Calibri" panose="020F0502020204030204" pitchFamily="34" charset="0"/>
                <a:cs typeface="Times New Roman" panose="02020603050405020304" pitchFamily="18" charset="0"/>
              </a:rPr>
              <a:t>No</a:t>
            </a:r>
            <a:r>
              <a:rPr lang="de-CH" sz="1400" dirty="0">
                <a:effectLst/>
                <a:latin typeface="Calibri" panose="020F0502020204030204" pitchFamily="34" charset="0"/>
                <a:ea typeface="Calibri" panose="020F0502020204030204" pitchFamily="34" charset="0"/>
                <a:cs typeface="Times New Roman" panose="02020603050405020304" pitchFamily="18" charset="0"/>
              </a:rPr>
              <a:t> Handshakes / kein Körperkontakt wo nicht nötig</a:t>
            </a:r>
            <a:endParaRPr lang="de-CH" sz="1400" dirty="0"/>
          </a:p>
        </p:txBody>
      </p:sp>
      <p:sp>
        <p:nvSpPr>
          <p:cNvPr id="18" name="Textfeld 17">
            <a:extLst>
              <a:ext uri="{FF2B5EF4-FFF2-40B4-BE49-F238E27FC236}">
                <a16:creationId xmlns:a16="http://schemas.microsoft.com/office/drawing/2014/main" id="{FAA3D885-0995-4290-94C5-AE3273B9217E}"/>
              </a:ext>
            </a:extLst>
          </p:cNvPr>
          <p:cNvSpPr txBox="1"/>
          <p:nvPr/>
        </p:nvSpPr>
        <p:spPr>
          <a:xfrm>
            <a:off x="6496451" y="3477427"/>
            <a:ext cx="2107807" cy="738664"/>
          </a:xfrm>
          <a:prstGeom prst="rect">
            <a:avLst/>
          </a:prstGeom>
          <a:noFill/>
        </p:spPr>
        <p:txBody>
          <a:bodyPr wrap="square" rtlCol="0">
            <a:spAutoFit/>
          </a:bodyPr>
          <a:lstStyle/>
          <a:p>
            <a:r>
              <a:rPr lang="de-CH" sz="1400" dirty="0" err="1">
                <a:effectLst/>
                <a:latin typeface="Calibri" panose="020F0502020204030204" pitchFamily="34" charset="0"/>
                <a:ea typeface="Calibri" panose="020F0502020204030204" pitchFamily="34" charset="0"/>
                <a:cs typeface="Times New Roman" panose="02020603050405020304" pitchFamily="18" charset="0"/>
              </a:rPr>
              <a:t>Gründlich</a:t>
            </a:r>
            <a:r>
              <a:rPr lang="de-CH" sz="1400" dirty="0">
                <a:effectLst/>
                <a:latin typeface="Calibri" panose="020F0502020204030204" pitchFamily="34" charset="0"/>
                <a:ea typeface="Calibri" panose="020F0502020204030204" pitchFamily="34" charset="0"/>
                <a:cs typeface="Times New Roman" panose="02020603050405020304" pitchFamily="18" charset="0"/>
              </a:rPr>
              <a:t> Hände waschen. Vor und nach dem Training / Spiel</a:t>
            </a:r>
            <a:endParaRPr lang="de-CH" sz="1100" dirty="0"/>
          </a:p>
        </p:txBody>
      </p:sp>
      <p:sp>
        <p:nvSpPr>
          <p:cNvPr id="20" name="Textfeld 19">
            <a:extLst>
              <a:ext uri="{FF2B5EF4-FFF2-40B4-BE49-F238E27FC236}">
                <a16:creationId xmlns:a16="http://schemas.microsoft.com/office/drawing/2014/main" id="{6C56CD97-B202-4036-8F44-E186D3E55A90}"/>
              </a:ext>
            </a:extLst>
          </p:cNvPr>
          <p:cNvSpPr txBox="1"/>
          <p:nvPr/>
        </p:nvSpPr>
        <p:spPr>
          <a:xfrm>
            <a:off x="2520089" y="5075838"/>
            <a:ext cx="2051911" cy="523220"/>
          </a:xfrm>
          <a:prstGeom prst="rect">
            <a:avLst/>
          </a:prstGeom>
          <a:noFill/>
        </p:spPr>
        <p:txBody>
          <a:bodyPr wrap="square" rtlCol="0">
            <a:spAutoFit/>
          </a:bodyPr>
          <a:lstStyle/>
          <a:p>
            <a:r>
              <a:rPr lang="de-CH" sz="1400" dirty="0">
                <a:effectLst/>
                <a:latin typeface="Calibri" panose="020F0502020204030204" pitchFamily="34" charset="0"/>
                <a:ea typeface="Calibri" panose="020F0502020204030204" pitchFamily="34" charset="0"/>
                <a:cs typeface="Times New Roman" panose="02020603050405020304" pitchFamily="18" charset="0"/>
              </a:rPr>
              <a:t>Abstand halten wenn immer möglich. </a:t>
            </a:r>
            <a:endParaRPr lang="de-CH" sz="1100" dirty="0"/>
          </a:p>
        </p:txBody>
      </p:sp>
      <p:pic>
        <p:nvPicPr>
          <p:cNvPr id="24" name="Grafik 23" descr="Ein Bild, das Zeichnung enthält.&#10;&#10;Automatisch generierte Beschreibung">
            <a:extLst>
              <a:ext uri="{FF2B5EF4-FFF2-40B4-BE49-F238E27FC236}">
                <a16:creationId xmlns:a16="http://schemas.microsoft.com/office/drawing/2014/main" id="{D7F0427C-796E-4686-B0E6-212F829EA6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9632" y="4801478"/>
            <a:ext cx="1144052" cy="1144052"/>
          </a:xfrm>
          <a:prstGeom prst="rect">
            <a:avLst/>
          </a:prstGeom>
        </p:spPr>
      </p:pic>
      <p:sp>
        <p:nvSpPr>
          <p:cNvPr id="26" name="Textfeld 25">
            <a:extLst>
              <a:ext uri="{FF2B5EF4-FFF2-40B4-BE49-F238E27FC236}">
                <a16:creationId xmlns:a16="http://schemas.microsoft.com/office/drawing/2014/main" id="{0BCFAD9F-1BAE-4159-A3A4-118E1AB4175C}"/>
              </a:ext>
            </a:extLst>
          </p:cNvPr>
          <p:cNvSpPr txBox="1"/>
          <p:nvPr/>
        </p:nvSpPr>
        <p:spPr>
          <a:xfrm>
            <a:off x="4751925" y="5014282"/>
            <a:ext cx="3744416" cy="646331"/>
          </a:xfrm>
          <a:prstGeom prst="rect">
            <a:avLst/>
          </a:prstGeom>
          <a:noFill/>
        </p:spPr>
        <p:txBody>
          <a:bodyPr wrap="square" rtlCol="0">
            <a:spAutoFit/>
          </a:bodyPr>
          <a:lstStyle/>
          <a:p>
            <a:r>
              <a:rPr lang="de-CH" b="1" dirty="0"/>
              <a:t>Wir nehmen die Lage ernst und sind uns unserer Vorbilds Rolle bewusst!</a:t>
            </a:r>
          </a:p>
        </p:txBody>
      </p:sp>
    </p:spTree>
    <p:extLst>
      <p:ext uri="{BB962C8B-B14F-4D97-AF65-F5344CB8AC3E}">
        <p14:creationId xmlns:p14="http://schemas.microsoft.com/office/powerpoint/2010/main" val="336734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729D1C44-1DC2-46A3-AF4D-6CF3F03E7A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4763"/>
            <a:ext cx="3761187" cy="6862763"/>
            <a:chOff x="2928938" y="-4763"/>
            <a:chExt cx="5014912" cy="6862763"/>
          </a:xfrm>
        </p:grpSpPr>
        <p:sp>
          <p:nvSpPr>
            <p:cNvPr id="141" name="Freeform 6">
              <a:extLst>
                <a:ext uri="{FF2B5EF4-FFF2-40B4-BE49-F238E27FC236}">
                  <a16:creationId xmlns:a16="http://schemas.microsoft.com/office/drawing/2014/main" id="{38441D71-9427-4E52-9D00-DA5DCD608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42" name="Freeform 7">
              <a:extLst>
                <a:ext uri="{FF2B5EF4-FFF2-40B4-BE49-F238E27FC236}">
                  <a16:creationId xmlns:a16="http://schemas.microsoft.com/office/drawing/2014/main" id="{99D64EDB-A847-4FFD-A1A0-F682EFB878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43" name="Freeform 9">
              <a:extLst>
                <a:ext uri="{FF2B5EF4-FFF2-40B4-BE49-F238E27FC236}">
                  <a16:creationId xmlns:a16="http://schemas.microsoft.com/office/drawing/2014/main" id="{E1462D21-CAC4-4C52-95C9-E5C0DE3E9C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44" name="Freeform 10">
              <a:extLst>
                <a:ext uri="{FF2B5EF4-FFF2-40B4-BE49-F238E27FC236}">
                  <a16:creationId xmlns:a16="http://schemas.microsoft.com/office/drawing/2014/main" id="{9A48DF8F-07DF-48F2-944C-97808BBD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5" name="Freeform 11">
              <a:extLst>
                <a:ext uri="{FF2B5EF4-FFF2-40B4-BE49-F238E27FC236}">
                  <a16:creationId xmlns:a16="http://schemas.microsoft.com/office/drawing/2014/main" id="{1DBC7527-D323-4A52-8055-50480E532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6" name="Freeform 12">
              <a:extLst>
                <a:ext uri="{FF2B5EF4-FFF2-40B4-BE49-F238E27FC236}">
                  <a16:creationId xmlns:a16="http://schemas.microsoft.com/office/drawing/2014/main" id="{7FDC9880-BEB7-4458-9A76-FD74CA58DA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48" name="Rectangle 147">
            <a:extLst>
              <a:ext uri="{FF2B5EF4-FFF2-40B4-BE49-F238E27FC236}">
                <a16:creationId xmlns:a16="http://schemas.microsoft.com/office/drawing/2014/main" id="{84036FF9-87DD-4353-B2F0-489C22FD6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feld 7"/>
          <p:cNvSpPr txBox="1"/>
          <p:nvPr/>
        </p:nvSpPr>
        <p:spPr>
          <a:xfrm>
            <a:off x="6031306" y="648930"/>
            <a:ext cx="2595961" cy="3347337"/>
          </a:xfrm>
          <a:prstGeom prst="rect">
            <a:avLst/>
          </a:prstGeom>
        </p:spPr>
        <p:txBody>
          <a:bodyPr vert="horz" lIns="91440" tIns="45720" rIns="91440" bIns="45720" rtlCol="0" anchor="b">
            <a:normAutofit/>
          </a:bodyPr>
          <a:lstStyle/>
          <a:p>
            <a:pPr algn="ctr">
              <a:spcBef>
                <a:spcPct val="0"/>
              </a:spcBef>
              <a:spcAft>
                <a:spcPts val="600"/>
              </a:spcAft>
            </a:pPr>
            <a:r>
              <a:rPr lang="en-US" sz="6000" b="1" dirty="0" err="1">
                <a:ln w="3175" cmpd="sng">
                  <a:noFill/>
                </a:ln>
                <a:latin typeface="+mj-lt"/>
                <a:ea typeface="+mj-ea"/>
                <a:cs typeface="+mj-cs"/>
              </a:rPr>
              <a:t>Fragen</a:t>
            </a:r>
            <a:endParaRPr lang="en-US" sz="4200" b="1" dirty="0">
              <a:ln w="3175" cmpd="sng">
                <a:noFill/>
              </a:ln>
              <a:latin typeface="+mj-lt"/>
              <a:ea typeface="+mj-ea"/>
              <a:cs typeface="+mj-cs"/>
            </a:endParaRPr>
          </a:p>
        </p:txBody>
      </p:sp>
      <p:grpSp>
        <p:nvGrpSpPr>
          <p:cNvPr id="150" name="Group 149">
            <a:extLst>
              <a:ext uri="{FF2B5EF4-FFF2-40B4-BE49-F238E27FC236}">
                <a16:creationId xmlns:a16="http://schemas.microsoft.com/office/drawing/2014/main" id="{E04E07E5-1F56-421C-8C94-997C1C4687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5036" y="-4763"/>
            <a:ext cx="3761187" cy="6862763"/>
            <a:chOff x="2928938" y="-4763"/>
            <a:chExt cx="5014912" cy="6862763"/>
          </a:xfrm>
        </p:grpSpPr>
        <p:sp>
          <p:nvSpPr>
            <p:cNvPr id="151" name="Freeform 6">
              <a:extLst>
                <a:ext uri="{FF2B5EF4-FFF2-40B4-BE49-F238E27FC236}">
                  <a16:creationId xmlns:a16="http://schemas.microsoft.com/office/drawing/2014/main" id="{2DFE285C-9557-40E8-A605-6B1D892AB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52" name="Freeform 7">
              <a:extLst>
                <a:ext uri="{FF2B5EF4-FFF2-40B4-BE49-F238E27FC236}">
                  <a16:creationId xmlns:a16="http://schemas.microsoft.com/office/drawing/2014/main" id="{631B8C5C-DAD6-40EA-A047-258B2864F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53" name="Freeform 25">
              <a:extLst>
                <a:ext uri="{FF2B5EF4-FFF2-40B4-BE49-F238E27FC236}">
                  <a16:creationId xmlns:a16="http://schemas.microsoft.com/office/drawing/2014/main" id="{B3B8CF04-FBFF-4E4B-AFF7-F08823A53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54" name="Freeform 26">
              <a:extLst>
                <a:ext uri="{FF2B5EF4-FFF2-40B4-BE49-F238E27FC236}">
                  <a16:creationId xmlns:a16="http://schemas.microsoft.com/office/drawing/2014/main" id="{94FA41BA-3E89-4178-9DC5-7964323B1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5" name="Freeform 27">
              <a:extLst>
                <a:ext uri="{FF2B5EF4-FFF2-40B4-BE49-F238E27FC236}">
                  <a16:creationId xmlns:a16="http://schemas.microsoft.com/office/drawing/2014/main" id="{AE921036-12D7-4BCA-87D0-9B7E8B347D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56" name="Freeform 28">
              <a:extLst>
                <a:ext uri="{FF2B5EF4-FFF2-40B4-BE49-F238E27FC236}">
                  <a16:creationId xmlns:a16="http://schemas.microsoft.com/office/drawing/2014/main" id="{90552932-5D46-4AEB-BFEF-98EDCAAF4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158" name="Rounded Rectangle 16">
            <a:extLst>
              <a:ext uri="{FF2B5EF4-FFF2-40B4-BE49-F238E27FC236}">
                <a16:creationId xmlns:a16="http://schemas.microsoft.com/office/drawing/2014/main" id="{1879D665-78DD-41CB-B632-09A8CCAA9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19" y="648931"/>
            <a:ext cx="5140825"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Sekretariat\AppData\Local\Microsoft\Windows\Temporary Internet Files\Content.IE5\47A4UR0M\questions-2[1].jpg"/>
          <p:cNvPicPr>
            <a:picLocks noChangeAspect="1" noChangeArrowheads="1"/>
          </p:cNvPicPr>
          <p:nvPr/>
        </p:nvPicPr>
        <p:blipFill rotWithShape="1">
          <a:blip r:embed="rId3">
            <a:extLst>
              <a:ext uri="{28A0092B-C50C-407E-A947-70E740481C1C}">
                <a14:useLocalDpi xmlns:a14="http://schemas.microsoft.com/office/drawing/2010/main" val="0"/>
              </a:ext>
            </a:extLst>
          </a:blip>
          <a:srcRect l="18687" r="21730"/>
          <a:stretch/>
        </p:blipFill>
        <p:spPr bwMode="auto">
          <a:xfrm>
            <a:off x="1704672" y="1011765"/>
            <a:ext cx="2709064" cy="45467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Person, darstellend, Spiel, Sport enthält.&#10;&#10;Automatisch generierte Beschreibung">
            <a:extLst>
              <a:ext uri="{FF2B5EF4-FFF2-40B4-BE49-F238E27FC236}">
                <a16:creationId xmlns:a16="http://schemas.microsoft.com/office/drawing/2014/main" id="{80FC7EC2-752C-4D9A-9E53-A5507434E4CC}"/>
              </a:ext>
            </a:extLst>
          </p:cNvPr>
          <p:cNvPicPr>
            <a:picLocks noGrp="1" noChangeAspect="1"/>
          </p:cNvPicPr>
          <p:nvPr>
            <p:ph idx="1"/>
          </p:nvPr>
        </p:nvPicPr>
        <p:blipFill>
          <a:blip r:embed="rId2">
            <a:alphaModFix amt="70000"/>
            <a:extLst>
              <a:ext uri="{28A0092B-C50C-407E-A947-70E740481C1C}">
                <a14:useLocalDpi xmlns:a14="http://schemas.microsoft.com/office/drawing/2010/main" val="0"/>
              </a:ext>
            </a:extLst>
          </a:blip>
          <a:stretch>
            <a:fillRect/>
          </a:stretch>
        </p:blipFill>
        <p:spPr>
          <a:xfrm>
            <a:off x="-214979" y="-22092"/>
            <a:ext cx="9351816" cy="6858000"/>
          </a:xfrm>
        </p:spPr>
      </p:pic>
      <p:sp>
        <p:nvSpPr>
          <p:cNvPr id="7" name="Textfeld 6">
            <a:extLst>
              <a:ext uri="{FF2B5EF4-FFF2-40B4-BE49-F238E27FC236}">
                <a16:creationId xmlns:a16="http://schemas.microsoft.com/office/drawing/2014/main" id="{193B44F6-7424-42C1-9E7E-0D417596976B}"/>
              </a:ext>
            </a:extLst>
          </p:cNvPr>
          <p:cNvSpPr txBox="1"/>
          <p:nvPr/>
        </p:nvSpPr>
        <p:spPr>
          <a:xfrm>
            <a:off x="-214979" y="2924944"/>
            <a:ext cx="9577064" cy="1446550"/>
          </a:xfrm>
          <a:prstGeom prst="rect">
            <a:avLst/>
          </a:prstGeom>
          <a:solidFill>
            <a:schemeClr val="tx1">
              <a:alpha val="72000"/>
            </a:schemeClr>
          </a:solidFill>
          <a:effectLst>
            <a:outerShdw blurRad="1270000" dist="2540000" dir="21540000" sx="200000" sy="200000" algn="tl" rotWithShape="0">
              <a:prstClr val="black">
                <a:alpha val="0"/>
              </a:prstClr>
            </a:outerShdw>
          </a:effectLst>
        </p:spPr>
        <p:txBody>
          <a:bodyPr wrap="square">
            <a:spAutoFit/>
          </a:bodyPr>
          <a:lstStyle/>
          <a:p>
            <a:pPr algn="ctr"/>
            <a:r>
              <a:rPr lang="de-CH" sz="4400" b="1" dirty="0">
                <a:solidFill>
                  <a:schemeClr val="bg1"/>
                </a:solidFill>
              </a:rPr>
              <a:t>Herzlichen Dank für Ihre Aufmerksamkeit!</a:t>
            </a:r>
          </a:p>
        </p:txBody>
      </p:sp>
    </p:spTree>
    <p:extLst>
      <p:ext uri="{BB962C8B-B14F-4D97-AF65-F5344CB8AC3E}">
        <p14:creationId xmlns:p14="http://schemas.microsoft.com/office/powerpoint/2010/main" val="254960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9641" y="980728"/>
            <a:ext cx="688471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16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17698" y="-12875"/>
            <a:ext cx="1953297" cy="6890194"/>
            <a:chOff x="2199787" y="-12875"/>
            <a:chExt cx="2679011" cy="6890194"/>
          </a:xfrm>
        </p:grpSpPr>
        <p:sp useBgFill="1">
          <p:nvSpPr>
            <p:cNvPr id="11"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15"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el 1"/>
          <p:cNvSpPr>
            <a:spLocks noGrp="1"/>
          </p:cNvSpPr>
          <p:nvPr>
            <p:ph type="title"/>
          </p:nvPr>
        </p:nvSpPr>
        <p:spPr>
          <a:xfrm>
            <a:off x="3000374" y="155474"/>
            <a:ext cx="5509418" cy="1076195"/>
          </a:xfrm>
        </p:spPr>
        <p:txBody>
          <a:bodyPr>
            <a:normAutofit/>
          </a:bodyPr>
          <a:lstStyle/>
          <a:p>
            <a:r>
              <a:rPr lang="de-CH" b="1" dirty="0">
                <a:solidFill>
                  <a:schemeClr val="accent1">
                    <a:lumMod val="50000"/>
                  </a:schemeClr>
                </a:solidFill>
              </a:rPr>
              <a:t>Stützpunkt-Konzept</a:t>
            </a:r>
            <a:r>
              <a:rPr lang="de-CH" dirty="0"/>
              <a:t> </a:t>
            </a:r>
          </a:p>
        </p:txBody>
      </p:sp>
      <p:graphicFrame>
        <p:nvGraphicFramePr>
          <p:cNvPr id="3" name="Diagramm 2"/>
          <p:cNvGraphicFramePr/>
          <p:nvPr>
            <p:extLst>
              <p:ext uri="{D42A27DB-BD31-4B8C-83A1-F6EECF244321}">
                <p14:modId xmlns:p14="http://schemas.microsoft.com/office/powerpoint/2010/main" val="2171650995"/>
              </p:ext>
            </p:extLst>
          </p:nvPr>
        </p:nvGraphicFramePr>
        <p:xfrm>
          <a:off x="2254570" y="1260562"/>
          <a:ext cx="7001025" cy="5276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76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aphicFrame>
        <p:nvGraphicFramePr>
          <p:cNvPr id="3" name="Diagramm 2"/>
          <p:cNvGraphicFramePr/>
          <p:nvPr>
            <p:extLst>
              <p:ext uri="{D42A27DB-BD31-4B8C-83A1-F6EECF244321}">
                <p14:modId xmlns:p14="http://schemas.microsoft.com/office/powerpoint/2010/main" val="2513562353"/>
              </p:ext>
            </p:extLst>
          </p:nvPr>
        </p:nvGraphicFramePr>
        <p:xfrm>
          <a:off x="1331640" y="1808676"/>
          <a:ext cx="7306740" cy="3240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575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114301"/>
            <a:ext cx="7787208" cy="1010444"/>
          </a:xfrm>
        </p:spPr>
        <p:txBody>
          <a:bodyPr>
            <a:normAutofit fontScale="90000"/>
          </a:bodyPr>
          <a:lstStyle/>
          <a:p>
            <a:r>
              <a:rPr lang="de-CH" b="1" dirty="0"/>
              <a:t>Kompetenzzentrum Zentralschweiz</a:t>
            </a:r>
          </a:p>
        </p:txBody>
      </p:sp>
      <p:sp>
        <p:nvSpPr>
          <p:cNvPr id="3" name="Inhaltsplatzhalter 2"/>
          <p:cNvSpPr>
            <a:spLocks noGrp="1"/>
          </p:cNvSpPr>
          <p:nvPr>
            <p:ph idx="1"/>
          </p:nvPr>
        </p:nvSpPr>
        <p:spPr>
          <a:xfrm>
            <a:off x="1043608" y="1628800"/>
            <a:ext cx="7787208" cy="4191000"/>
          </a:xfrm>
        </p:spPr>
        <p:txBody>
          <a:bodyPr>
            <a:normAutofit fontScale="32500" lnSpcReduction="20000"/>
          </a:bodyPr>
          <a:lstStyle/>
          <a:p>
            <a:pPr marL="0" indent="0">
              <a:buNone/>
            </a:pPr>
            <a:r>
              <a:rPr lang="de-CH" sz="4800" b="1" dirty="0"/>
              <a:t>Trainings</a:t>
            </a:r>
            <a:endParaRPr lang="de-CH" sz="4800" dirty="0"/>
          </a:p>
          <a:p>
            <a:pPr marL="0" indent="0">
              <a:buNone/>
            </a:pPr>
            <a:r>
              <a:rPr lang="de-CH" sz="4800" dirty="0"/>
              <a:t>	Samstag morgen 09:00 -11:00 und 11:00-13:00 Uhr Staffeln/</a:t>
            </a:r>
            <a:r>
              <a:rPr lang="de-CH" sz="4800" dirty="0" err="1"/>
              <a:t>Ruopigenhalle</a:t>
            </a:r>
            <a:r>
              <a:rPr lang="de-CH" sz="4800" dirty="0"/>
              <a:t> Reussbühl  	(ersichtlich unter Website www.bb4ag.com/zentralschweiz)</a:t>
            </a:r>
          </a:p>
          <a:p>
            <a:pPr marL="0" indent="0">
              <a:buNone/>
            </a:pPr>
            <a:r>
              <a:rPr lang="de-CH" sz="4800" dirty="0"/>
              <a:t>	Anwesenheit min 80%</a:t>
            </a:r>
          </a:p>
          <a:p>
            <a:pPr marL="0" indent="0">
              <a:buNone/>
            </a:pPr>
            <a:r>
              <a:rPr lang="de-CH" sz="4800" b="1" dirty="0"/>
              <a:t>Abmeldungen</a:t>
            </a:r>
            <a:endParaRPr lang="de-CH" sz="4800" dirty="0"/>
          </a:p>
          <a:p>
            <a:pPr marL="0" indent="0">
              <a:buNone/>
            </a:pPr>
            <a:r>
              <a:rPr lang="de-CH" sz="4800" dirty="0"/>
              <a:t>	über den Trainer oder über Orlando Bär, Geschäftsstelle SCB</a:t>
            </a:r>
          </a:p>
          <a:p>
            <a:pPr marL="0" indent="0">
              <a:buNone/>
            </a:pPr>
            <a:r>
              <a:rPr lang="de-CH" sz="4800" b="1" dirty="0"/>
              <a:t>Trainer</a:t>
            </a:r>
            <a:endParaRPr lang="de-CH" sz="4800" dirty="0"/>
          </a:p>
          <a:p>
            <a:pPr marL="0" indent="0">
              <a:buNone/>
            </a:pPr>
            <a:r>
              <a:rPr lang="de-CH" sz="4800" dirty="0"/>
              <a:t>	Zoran Popovic </a:t>
            </a:r>
          </a:p>
          <a:p>
            <a:pPr marL="0" indent="0">
              <a:buNone/>
            </a:pPr>
            <a:r>
              <a:rPr lang="de-CH" sz="4800" b="1" dirty="0"/>
              <a:t>Talent Karte Swiss </a:t>
            </a:r>
            <a:r>
              <a:rPr lang="de-CH" sz="4800" b="1" dirty="0" err="1"/>
              <a:t>Olympic</a:t>
            </a:r>
            <a:endParaRPr lang="de-CH" sz="4800" dirty="0"/>
          </a:p>
          <a:p>
            <a:pPr marL="0" indent="0">
              <a:buNone/>
            </a:pPr>
            <a:r>
              <a:rPr lang="de-CH" sz="4800" dirty="0"/>
              <a:t>	Diejenigen, die eine Swiss Olympic Talent Karte besitzen, sind verpflichtet an den 	Trainings teilzunehmen.</a:t>
            </a:r>
          </a:p>
          <a:p>
            <a:pPr marL="0" lvl="0" indent="0">
              <a:buClr>
                <a:srgbClr val="BC1C1C">
                  <a:lumMod val="75000"/>
                </a:srgbClr>
              </a:buClr>
              <a:buNone/>
            </a:pPr>
            <a:r>
              <a:rPr lang="de-CH" sz="4800" b="1" dirty="0">
                <a:solidFill>
                  <a:prstClr val="black"/>
                </a:solidFill>
              </a:rPr>
              <a:t>Kosten</a:t>
            </a:r>
            <a:endParaRPr lang="de-CH" sz="4800" dirty="0">
              <a:solidFill>
                <a:prstClr val="black"/>
              </a:solidFill>
            </a:endParaRPr>
          </a:p>
          <a:p>
            <a:pPr marL="0" lvl="0" indent="0">
              <a:buClr>
                <a:srgbClr val="BC1C1C">
                  <a:lumMod val="75000"/>
                </a:srgbClr>
              </a:buClr>
              <a:buNone/>
            </a:pPr>
            <a:r>
              <a:rPr lang="de-CH" sz="4800" dirty="0">
                <a:solidFill>
                  <a:prstClr val="black"/>
                </a:solidFill>
              </a:rPr>
              <a:t>	Die Teilnahme an den Kompetenzzentrum Trainings kostet 100.-. CHF pro Saison. Die 	Rechnungen werden anfangs September von </a:t>
            </a:r>
            <a:r>
              <a:rPr lang="de-CH" sz="4800" dirty="0" err="1">
                <a:solidFill>
                  <a:prstClr val="black"/>
                </a:solidFill>
              </a:rPr>
              <a:t>ProBasket</a:t>
            </a:r>
            <a:r>
              <a:rPr lang="de-CH" sz="4800" dirty="0">
                <a:solidFill>
                  <a:prstClr val="black"/>
                </a:solidFill>
              </a:rPr>
              <a:t> verteilt.</a:t>
            </a:r>
          </a:p>
          <a:p>
            <a:pPr marL="0" indent="0">
              <a:buNone/>
            </a:pPr>
            <a:endParaRPr lang="de-CH" sz="4800" dirty="0"/>
          </a:p>
          <a:p>
            <a:pPr marL="0" indent="0">
              <a:buNone/>
            </a:pPr>
            <a:endParaRPr lang="de-CH" dirty="0"/>
          </a:p>
          <a:p>
            <a:endParaRPr lang="de-CH" sz="4800" dirty="0"/>
          </a:p>
        </p:txBody>
      </p:sp>
    </p:spTree>
    <p:extLst>
      <p:ext uri="{BB962C8B-B14F-4D97-AF65-F5344CB8AC3E}">
        <p14:creationId xmlns:p14="http://schemas.microsoft.com/office/powerpoint/2010/main" val="416401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114301"/>
            <a:ext cx="7787208" cy="1010444"/>
          </a:xfrm>
        </p:spPr>
        <p:txBody>
          <a:bodyPr>
            <a:normAutofit fontScale="90000"/>
          </a:bodyPr>
          <a:lstStyle/>
          <a:p>
            <a:r>
              <a:rPr lang="de-CH" b="1" dirty="0"/>
              <a:t>Kompetenzzentrum Zentralschweiz</a:t>
            </a:r>
          </a:p>
        </p:txBody>
      </p:sp>
      <p:sp>
        <p:nvSpPr>
          <p:cNvPr id="3" name="Inhaltsplatzhalter 2"/>
          <p:cNvSpPr>
            <a:spLocks noGrp="1"/>
          </p:cNvSpPr>
          <p:nvPr>
            <p:ph idx="1"/>
          </p:nvPr>
        </p:nvSpPr>
        <p:spPr>
          <a:xfrm>
            <a:off x="1012776" y="1199083"/>
            <a:ext cx="7560840" cy="5544616"/>
          </a:xfrm>
        </p:spPr>
        <p:txBody>
          <a:bodyPr>
            <a:normAutofit fontScale="55000" lnSpcReduction="20000"/>
          </a:bodyPr>
          <a:lstStyle/>
          <a:p>
            <a:pPr marL="0" lvl="0" indent="0">
              <a:buClr>
                <a:srgbClr val="BC1C1C">
                  <a:lumMod val="75000"/>
                </a:srgbClr>
              </a:buClr>
              <a:buNone/>
            </a:pPr>
            <a:r>
              <a:rPr lang="de-CH" sz="3000" b="1" dirty="0">
                <a:solidFill>
                  <a:prstClr val="black"/>
                </a:solidFill>
              </a:rPr>
              <a:t>Regionalauswahlen</a:t>
            </a:r>
            <a:endParaRPr lang="de-CH" sz="3000" dirty="0">
              <a:solidFill>
                <a:prstClr val="black"/>
              </a:solidFill>
            </a:endParaRPr>
          </a:p>
          <a:p>
            <a:pPr marL="0" lvl="0" indent="0">
              <a:buClr>
                <a:srgbClr val="BC1C1C">
                  <a:lumMod val="75000"/>
                </a:srgbClr>
              </a:buClr>
              <a:buNone/>
            </a:pPr>
            <a:r>
              <a:rPr lang="de-CH" sz="3000" dirty="0">
                <a:solidFill>
                  <a:prstClr val="black"/>
                </a:solidFill>
              </a:rPr>
              <a:t>	Die besten Spielerinnen und Spieler werden wieder Ende Saison am 	Regionalauswahlturnier teilnehmen können.</a:t>
            </a:r>
            <a:br>
              <a:rPr lang="de-CH" sz="3000" dirty="0">
                <a:solidFill>
                  <a:prstClr val="black"/>
                </a:solidFill>
              </a:rPr>
            </a:br>
            <a:br>
              <a:rPr lang="de-CH" sz="3000" dirty="0">
                <a:solidFill>
                  <a:prstClr val="black"/>
                </a:solidFill>
              </a:rPr>
            </a:br>
            <a:r>
              <a:rPr lang="de-CH" sz="3000" dirty="0">
                <a:solidFill>
                  <a:prstClr val="black"/>
                </a:solidFill>
              </a:rPr>
              <a:t>	Die Regionalauswahltrainings sind  auf der Homepage aufgeschaltet. Es wird 	ähnlich wie in der letzten Saison laufen.</a:t>
            </a:r>
            <a:br>
              <a:rPr lang="de-CH" sz="3000" dirty="0">
                <a:solidFill>
                  <a:prstClr val="black"/>
                </a:solidFill>
              </a:rPr>
            </a:br>
            <a:br>
              <a:rPr lang="de-CH" sz="3000" dirty="0">
                <a:solidFill>
                  <a:prstClr val="black"/>
                </a:solidFill>
              </a:rPr>
            </a:br>
            <a:r>
              <a:rPr lang="de-CH" sz="3000" dirty="0">
                <a:solidFill>
                  <a:prstClr val="black"/>
                </a:solidFill>
              </a:rPr>
              <a:t>	Es gibt spezielle Trainings für die Auswahlen.</a:t>
            </a:r>
            <a:br>
              <a:rPr lang="de-CH" sz="3000" dirty="0">
                <a:solidFill>
                  <a:prstClr val="black"/>
                </a:solidFill>
              </a:rPr>
            </a:br>
            <a:br>
              <a:rPr lang="de-CH" sz="3000" dirty="0">
                <a:solidFill>
                  <a:prstClr val="black"/>
                </a:solidFill>
              </a:rPr>
            </a:br>
            <a:r>
              <a:rPr lang="de-CH" sz="3000" dirty="0">
                <a:solidFill>
                  <a:prstClr val="black"/>
                </a:solidFill>
              </a:rPr>
              <a:t>	HU15 absolvieren die Regionalauswahltrainings in Luzern, HU13 in Zürich und 	DU15 in Aarau.</a:t>
            </a:r>
            <a:br>
              <a:rPr lang="de-CH" sz="3000" dirty="0">
                <a:solidFill>
                  <a:prstClr val="black"/>
                </a:solidFill>
              </a:rPr>
            </a:br>
            <a:r>
              <a:rPr lang="de-CH" sz="3000" dirty="0">
                <a:solidFill>
                  <a:prstClr val="black"/>
                </a:solidFill>
              </a:rPr>
              <a:t>	</a:t>
            </a:r>
            <a:br>
              <a:rPr lang="de-CH" sz="3000" dirty="0">
                <a:solidFill>
                  <a:prstClr val="black"/>
                </a:solidFill>
              </a:rPr>
            </a:br>
            <a:r>
              <a:rPr lang="de-CH" sz="3000" dirty="0">
                <a:solidFill>
                  <a:prstClr val="black"/>
                </a:solidFill>
              </a:rPr>
              <a:t>	Damit man in den Regionalauswahlen mitmachen kann, muss man 	regelmässig in den Trainings Kompetenzzentrum sein.</a:t>
            </a:r>
            <a:br>
              <a:rPr lang="de-CH" sz="3000" dirty="0">
                <a:solidFill>
                  <a:prstClr val="black"/>
                </a:solidFill>
              </a:rPr>
            </a:br>
            <a:endParaRPr lang="de-CH" sz="3000" dirty="0">
              <a:solidFill>
                <a:prstClr val="black"/>
              </a:solidFill>
            </a:endParaRPr>
          </a:p>
          <a:p>
            <a:pPr marL="0" lvl="0" indent="0">
              <a:buClr>
                <a:srgbClr val="BC1C1C">
                  <a:lumMod val="75000"/>
                </a:srgbClr>
              </a:buClr>
              <a:buNone/>
            </a:pPr>
            <a:r>
              <a:rPr lang="de-CH" sz="3000" b="1" dirty="0">
                <a:solidFill>
                  <a:prstClr val="black"/>
                </a:solidFill>
              </a:rPr>
              <a:t>Kompetenzzentrum Trainingsleibchen</a:t>
            </a:r>
            <a:endParaRPr lang="de-CH" sz="3000" dirty="0">
              <a:solidFill>
                <a:prstClr val="black"/>
              </a:solidFill>
            </a:endParaRPr>
          </a:p>
          <a:p>
            <a:pPr marL="0" lvl="0" indent="0">
              <a:buClr>
                <a:srgbClr val="BC1C1C">
                  <a:lumMod val="75000"/>
                </a:srgbClr>
              </a:buClr>
              <a:buNone/>
            </a:pPr>
            <a:r>
              <a:rPr lang="de-CH" sz="3000" dirty="0">
                <a:solidFill>
                  <a:prstClr val="black"/>
                </a:solidFill>
              </a:rPr>
              <a:t>	Jede Spielerin und jeder Spieler erhält ein Trainingsleibchen für das 	Kompetenzzentrum. </a:t>
            </a:r>
          </a:p>
          <a:p>
            <a:pPr marL="0" lvl="0" indent="0">
              <a:buClr>
                <a:srgbClr val="BC1C1C">
                  <a:lumMod val="75000"/>
                </a:srgbClr>
              </a:buClr>
              <a:buNone/>
            </a:pPr>
            <a:r>
              <a:rPr lang="de-CH" sz="3000" b="1" dirty="0">
                <a:solidFill>
                  <a:prstClr val="black"/>
                </a:solidFill>
              </a:rPr>
              <a:t>Foto</a:t>
            </a:r>
            <a:endParaRPr lang="de-CH" sz="3000" dirty="0">
              <a:solidFill>
                <a:prstClr val="black"/>
              </a:solidFill>
            </a:endParaRPr>
          </a:p>
          <a:p>
            <a:pPr marL="0" lvl="0" indent="0">
              <a:buClr>
                <a:srgbClr val="BC1C1C">
                  <a:lumMod val="75000"/>
                </a:srgbClr>
              </a:buClr>
              <a:buNone/>
            </a:pPr>
            <a:r>
              <a:rPr lang="de-CH" sz="3000" dirty="0">
                <a:solidFill>
                  <a:prstClr val="black"/>
                </a:solidFill>
              </a:rPr>
              <a:t>	Jede Teilnehmerin und jeder Teilnehmer des Kompetenzzentrums wird mit 	dem neuen Leibchen und dem Namen auf der Homepage publiziert, damit 	man sehen kann, wer im 	Kompetenzzentrum dabei ist.</a:t>
            </a:r>
          </a:p>
          <a:p>
            <a:pPr marL="0" indent="0">
              <a:buNone/>
            </a:pPr>
            <a:endParaRPr lang="de-CH" dirty="0"/>
          </a:p>
          <a:p>
            <a:endParaRPr lang="de-CH" sz="4800" dirty="0"/>
          </a:p>
        </p:txBody>
      </p:sp>
    </p:spTree>
    <p:extLst>
      <p:ext uri="{BB962C8B-B14F-4D97-AF65-F5344CB8AC3E}">
        <p14:creationId xmlns:p14="http://schemas.microsoft.com/office/powerpoint/2010/main" val="302190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2489</Words>
  <Application>Microsoft Office PowerPoint</Application>
  <PresentationFormat>Bildschirmpräsentation (4:3)</PresentationFormat>
  <Paragraphs>382</Paragraphs>
  <Slides>43</Slides>
  <Notes>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43</vt:i4>
      </vt:variant>
    </vt:vector>
  </HeadingPairs>
  <TitlesOfParts>
    <vt:vector size="52" baseType="lpstr">
      <vt:lpstr>Arial</vt:lpstr>
      <vt:lpstr>Calibri</vt:lpstr>
      <vt:lpstr>Cambria</vt:lpstr>
      <vt:lpstr>Century Gothic</vt:lpstr>
      <vt:lpstr>Corbel</vt:lpstr>
      <vt:lpstr>Helvetica Neue</vt:lpstr>
      <vt:lpstr>Symbol</vt:lpstr>
      <vt:lpstr>Wingdings</vt:lpstr>
      <vt:lpstr>Parallax</vt:lpstr>
      <vt:lpstr>Swiss Central Basketball Tip-Off 20/21</vt:lpstr>
      <vt:lpstr>Themen</vt:lpstr>
      <vt:lpstr>Vorstand Swiss Central Basketball</vt:lpstr>
      <vt:lpstr>Ziele</vt:lpstr>
      <vt:lpstr>PowerPoint-Präsentation</vt:lpstr>
      <vt:lpstr>Stützpunkt-Konzept </vt:lpstr>
      <vt:lpstr>PowerPoint-Präsentation</vt:lpstr>
      <vt:lpstr>Kompetenzzentrum Zentralschweiz</vt:lpstr>
      <vt:lpstr>Kompetenzzentrum Zentralschweiz</vt:lpstr>
      <vt:lpstr>SCB Stützpunkt</vt:lpstr>
      <vt:lpstr>Sportschulen in Luzern</vt:lpstr>
      <vt:lpstr>Kriterien für die Sportschule</vt:lpstr>
      <vt:lpstr>Verpflichtungen</vt:lpstr>
      <vt:lpstr>Verhaltenskodex  VERHALTENSREGELN</vt:lpstr>
      <vt:lpstr>Verhaltenskodex  VERHALTENSREGELN</vt:lpstr>
      <vt:lpstr>Trainingsplan</vt:lpstr>
      <vt:lpstr>Zielsetzung</vt:lpstr>
      <vt:lpstr>Spielpläne und Informationen</vt:lpstr>
      <vt:lpstr>SCB-Jahresprogramm 20/21</vt:lpstr>
      <vt:lpstr>Weihnachtsessen  Dezember 2020</vt:lpstr>
      <vt:lpstr>Engadin Ski/Basketball Lager </vt:lpstr>
      <vt:lpstr>Final East – Chance </vt:lpstr>
      <vt:lpstr>NLB Team</vt:lpstr>
      <vt:lpstr>NLB Team  Kader 20/21</vt:lpstr>
      <vt:lpstr>Verschiedenes </vt:lpstr>
      <vt:lpstr> Angebot:  SCB  Ausrüstung  </vt:lpstr>
      <vt:lpstr>SCB seit 2010 </vt:lpstr>
      <vt:lpstr>Eltern als Fans</vt:lpstr>
      <vt:lpstr>PowerPoint-Präsentation</vt:lpstr>
      <vt:lpstr>SCB eine Familie</vt:lpstr>
      <vt:lpstr>Events bei SCB</vt:lpstr>
      <vt:lpstr>Organisation - Helfer</vt:lpstr>
      <vt:lpstr>Bestehende Helfer/Staff</vt:lpstr>
      <vt:lpstr>Integration - Prävention - Sozialisierung</vt:lpstr>
      <vt:lpstr>SCB sagt:  </vt:lpstr>
      <vt:lpstr>PowerPoint-Präsentation</vt:lpstr>
      <vt:lpstr>Fancard</vt:lpstr>
      <vt:lpstr>SCB-Gönnervereinigung  Club 500</vt:lpstr>
      <vt:lpstr>PowerPoint-Präsentation</vt:lpstr>
      <vt:lpstr>PowerPoint-Präsentation</vt:lpstr>
      <vt:lpstr>Schutzkonzept Covid-19 Swiss Olympic / Verbandsvorgabe</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Swiss Central Basketball Tip-Off 20/21</dc:title>
  <dc:creator>Orlando Bär / Leiter Sport ProBasket</dc:creator>
  <cp:lastModifiedBy>Orlando Bär / Leiter Sport ProBasket</cp:lastModifiedBy>
  <cp:revision>18</cp:revision>
  <dcterms:created xsi:type="dcterms:W3CDTF">2020-08-27T19:51:01Z</dcterms:created>
  <dcterms:modified xsi:type="dcterms:W3CDTF">2020-08-30T21:42:39Z</dcterms:modified>
</cp:coreProperties>
</file>